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1025" r:id="rId3"/>
    <p:sldId id="374" r:id="rId4"/>
    <p:sldId id="289" r:id="rId5"/>
    <p:sldId id="381" r:id="rId6"/>
    <p:sldId id="292" r:id="rId7"/>
    <p:sldId id="690" r:id="rId8"/>
    <p:sldId id="1015" r:id="rId9"/>
    <p:sldId id="1027" r:id="rId10"/>
    <p:sldId id="1017" r:id="rId11"/>
    <p:sldId id="1024" r:id="rId12"/>
    <p:sldId id="1023" r:id="rId13"/>
    <p:sldId id="1026" r:id="rId14"/>
  </p:sldIdLst>
  <p:sldSz cx="12192000" cy="6858000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FED"/>
    <a:srgbClr val="FF66CC"/>
    <a:srgbClr val="FFCCFF"/>
    <a:srgbClr val="F4F40C"/>
    <a:srgbClr val="F8F8F8"/>
    <a:srgbClr val="F0F0F0"/>
    <a:srgbClr val="0ED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591;&#3634;&#3609;&#3592;&#3633;&#3609;&#3607;&#3609;&#3634;&#3607;&#3633;&#3657;&#3591;&#3627;&#3617;&#3604;new130962\5&#3612;&#3641;&#3657;&#3651;&#3627;&#3657;&#3610;&#3619;&#3636;&#3585;&#3634;&#3619;&#3648;&#3626;&#3637;&#3618;&#3627;&#3634;&#3618;\8&#3626;&#3619;&#3640;&#3611;&#3617;41&#3649;&#3621;&#3632;18(4)\&#3651;&#3594;&#3657;&#3652;&#3615;&#3621;&#3660;&#3609;&#3637;&#3657;&#3617;.18(4)&#3616;&#3634;&#3614;&#3619;&#3623;&#361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591;&#3634;&#3609;&#3592;&#3633;&#3609;&#3607;&#3609;&#3634;&#3607;&#3633;&#3657;&#3591;&#3627;&#3617;&#3604;new130962\5&#3612;&#3641;&#3657;&#3651;&#3627;&#3657;&#3610;&#3619;&#3636;&#3585;&#3634;&#3619;&#3648;&#3626;&#3637;&#3618;&#3627;&#3634;&#3618;\8&#3626;&#3619;&#3640;&#3611;&#3617;41&#3649;&#3621;&#3632;18(4)\&#3651;&#3594;&#3657;&#3652;&#3615;&#3621;&#3660;&#3609;&#3637;&#3657;&#3617;.18(4)&#3616;&#3634;&#3614;&#3619;&#3623;&#361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  <a:endParaRPr lang="en-US" sz="2400"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'นำมาใช้ปี55-64'!$M$481</c:f>
              <c:strCache>
                <c:ptCount val="1"/>
                <c:pt idx="0">
                  <c:v>2561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EFDFE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'นำมาใช้ปี55-64'!$L$482:$L$489</c:f>
              <c:strCache>
                <c:ptCount val="8"/>
                <c:pt idx="0">
                  <c:v>ราชบุรี</c:v>
                </c:pt>
                <c:pt idx="1">
                  <c:v>เพชรบุรี</c:v>
                </c:pt>
                <c:pt idx="2">
                  <c:v>กาญจนบุรี</c:v>
                </c:pt>
                <c:pt idx="3">
                  <c:v>นครปฐม</c:v>
                </c:pt>
                <c:pt idx="4">
                  <c:v>สุพรรณบุรี</c:v>
                </c:pt>
                <c:pt idx="5">
                  <c:v>ประจวบคีรีขันธ์</c:v>
                </c:pt>
                <c:pt idx="6">
                  <c:v>สมุทรสาคร</c:v>
                </c:pt>
                <c:pt idx="7">
                  <c:v>สมุทรสงคราม</c:v>
                </c:pt>
              </c:strCache>
            </c:strRef>
          </c:cat>
          <c:val>
            <c:numRef>
              <c:f>'นำมาใช้ปี55-64'!$M$482:$M$489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0-4CB8-8F33-93A377F2615B}"/>
            </c:ext>
          </c:extLst>
        </c:ser>
        <c:ser>
          <c:idx val="1"/>
          <c:order val="1"/>
          <c:tx>
            <c:strRef>
              <c:f>'นำมาใช้ปี55-64'!$N$481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EFDFE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'นำมาใช้ปี55-64'!$L$482:$L$489</c:f>
              <c:strCache>
                <c:ptCount val="8"/>
                <c:pt idx="0">
                  <c:v>ราชบุรี</c:v>
                </c:pt>
                <c:pt idx="1">
                  <c:v>เพชรบุรี</c:v>
                </c:pt>
                <c:pt idx="2">
                  <c:v>กาญจนบุรี</c:v>
                </c:pt>
                <c:pt idx="3">
                  <c:v>นครปฐม</c:v>
                </c:pt>
                <c:pt idx="4">
                  <c:v>สุพรรณบุรี</c:v>
                </c:pt>
                <c:pt idx="5">
                  <c:v>ประจวบคีรีขันธ์</c:v>
                </c:pt>
                <c:pt idx="6">
                  <c:v>สมุทรสาคร</c:v>
                </c:pt>
                <c:pt idx="7">
                  <c:v>สมุทรสงคราม</c:v>
                </c:pt>
              </c:strCache>
            </c:strRef>
          </c:cat>
          <c:val>
            <c:numRef>
              <c:f>'นำมาใช้ปี55-64'!$N$482:$N$489</c:f>
              <c:numCache>
                <c:formatCode>General</c:formatCode>
                <c:ptCount val="8"/>
                <c:pt idx="0">
                  <c:v>7</c:v>
                </c:pt>
                <c:pt idx="1">
                  <c:v>12</c:v>
                </c:pt>
                <c:pt idx="2">
                  <c:v>6</c:v>
                </c:pt>
                <c:pt idx="3">
                  <c:v>4</c:v>
                </c:pt>
                <c:pt idx="4">
                  <c:v>8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0-4CB8-8F33-93A377F2615B}"/>
            </c:ext>
          </c:extLst>
        </c:ser>
        <c:ser>
          <c:idx val="2"/>
          <c:order val="2"/>
          <c:tx>
            <c:strRef>
              <c:f>'นำมาใช้ปี55-64'!$O$481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EFDFE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'นำมาใช้ปี55-64'!$L$482:$L$489</c:f>
              <c:strCache>
                <c:ptCount val="8"/>
                <c:pt idx="0">
                  <c:v>ราชบุรี</c:v>
                </c:pt>
                <c:pt idx="1">
                  <c:v>เพชรบุรี</c:v>
                </c:pt>
                <c:pt idx="2">
                  <c:v>กาญจนบุรี</c:v>
                </c:pt>
                <c:pt idx="3">
                  <c:v>นครปฐม</c:v>
                </c:pt>
                <c:pt idx="4">
                  <c:v>สุพรรณบุรี</c:v>
                </c:pt>
                <c:pt idx="5">
                  <c:v>ประจวบคีรีขันธ์</c:v>
                </c:pt>
                <c:pt idx="6">
                  <c:v>สมุทรสาคร</c:v>
                </c:pt>
                <c:pt idx="7">
                  <c:v>สมุทรสงคราม</c:v>
                </c:pt>
              </c:strCache>
            </c:strRef>
          </c:cat>
          <c:val>
            <c:numRef>
              <c:f>'นำมาใช้ปี55-64'!$O$482:$O$489</c:f>
              <c:numCache>
                <c:formatCode>General</c:formatCode>
                <c:ptCount val="8"/>
                <c:pt idx="0">
                  <c:v>3</c:v>
                </c:pt>
                <c:pt idx="1">
                  <c:v>9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10-4CB8-8F33-93A377F2615B}"/>
            </c:ext>
          </c:extLst>
        </c:ser>
        <c:ser>
          <c:idx val="3"/>
          <c:order val="3"/>
          <c:tx>
            <c:strRef>
              <c:f>'นำมาใช้ปี55-64'!$P$481</c:f>
              <c:strCache>
                <c:ptCount val="1"/>
                <c:pt idx="0">
                  <c:v>2564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rgbClr val="EFDFED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'นำมาใช้ปี55-64'!$L$482:$L$489</c:f>
              <c:strCache>
                <c:ptCount val="8"/>
                <c:pt idx="0">
                  <c:v>ราชบุรี</c:v>
                </c:pt>
                <c:pt idx="1">
                  <c:v>เพชรบุรี</c:v>
                </c:pt>
                <c:pt idx="2">
                  <c:v>กาญจนบุรี</c:v>
                </c:pt>
                <c:pt idx="3">
                  <c:v>นครปฐม</c:v>
                </c:pt>
                <c:pt idx="4">
                  <c:v>สุพรรณบุรี</c:v>
                </c:pt>
                <c:pt idx="5">
                  <c:v>ประจวบคีรีขันธ์</c:v>
                </c:pt>
                <c:pt idx="6">
                  <c:v>สมุทรสาคร</c:v>
                </c:pt>
                <c:pt idx="7">
                  <c:v>สมุทรสงคราม</c:v>
                </c:pt>
              </c:strCache>
            </c:strRef>
          </c:cat>
          <c:val>
            <c:numRef>
              <c:f>'นำมาใช้ปี55-64'!$P$482:$P$489</c:f>
              <c:numCache>
                <c:formatCode>General</c:formatCode>
                <c:ptCount val="8"/>
                <c:pt idx="0">
                  <c:v>26</c:v>
                </c:pt>
                <c:pt idx="1">
                  <c:v>8</c:v>
                </c:pt>
                <c:pt idx="2">
                  <c:v>19</c:v>
                </c:pt>
                <c:pt idx="3">
                  <c:v>11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10-4CB8-8F33-93A377F261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309847855"/>
        <c:axId val="1309838287"/>
        <c:axId val="0"/>
      </c:bar3DChart>
      <c:catAx>
        <c:axId val="1309847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309838287"/>
        <c:crosses val="autoZero"/>
        <c:auto val="1"/>
        <c:lblAlgn val="ctr"/>
        <c:lblOffset val="100"/>
        <c:noMultiLvlLbl val="0"/>
      </c:catAx>
      <c:valAx>
        <c:axId val="130983828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09847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TH Niramit AS" panose="02000506000000020004" pitchFamily="2" charset="-34"/>
          <a:cs typeface="TH Niramit AS" panose="02000506000000020004" pitchFamily="2" charset="-34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000" b="1"/>
              <a:t>ข้อมูลสะสม</a:t>
            </a:r>
            <a:r>
              <a:rPr lang="th-TH" sz="2000" b="1" baseline="0"/>
              <a:t> ปี 2561-2564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F6-428F-9139-B060F368A53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F6-428F-9139-B060F368A5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1F6-428F-9139-B060F368A5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1F6-428F-9139-B060F368A53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1F6-428F-9139-B060F368A5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1F6-428F-9139-B060F368A53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1F6-428F-9139-B060F368A53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81F6-428F-9139-B060F368A53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81F6-428F-9139-B060F368A53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81F6-428F-9139-B060F368A53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81F6-428F-9139-B060F368A53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81F6-428F-9139-B060F368A53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81F6-428F-9139-B060F368A538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81F6-428F-9139-B060F368A538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81F6-428F-9139-B060F368A538}"/>
              </c:ext>
            </c:extLst>
          </c:dPt>
          <c:dLbls>
            <c:dLbl>
              <c:idx val="0"/>
              <c:layout>
                <c:manualLayout>
                  <c:x val="-3.0923540124084888E-2"/>
                  <c:y val="-8.5018600142934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F6-428F-9139-B060F368A538}"/>
                </c:ext>
              </c:extLst>
            </c:dLbl>
            <c:dLbl>
              <c:idx val="1"/>
              <c:layout>
                <c:manualLayout>
                  <c:x val="-0.15945064521010424"/>
                  <c:y val="-3.7405457713570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F6-428F-9139-B060F368A538}"/>
                </c:ext>
              </c:extLst>
            </c:dLbl>
            <c:dLbl>
              <c:idx val="2"/>
              <c:layout>
                <c:manualLayout>
                  <c:x val="-5.9139128483691027E-3"/>
                  <c:y val="-3.3703850707869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F6-428F-9139-B060F368A5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'นำมาใช้ปี55-64'!$A$483:$A$497</c:f>
              <c:strCache>
                <c:ptCount val="15"/>
                <c:pt idx="0">
                  <c:v>พยาบาล </c:v>
                </c:pt>
                <c:pt idx="1">
                  <c:v>ผู้ช่วยเหลือคนไข้</c:v>
                </c:pt>
                <c:pt idx="2">
                  <c:v>แพทย์</c:v>
                </c:pt>
                <c:pt idx="3">
                  <c:v>พนักงานขับรถยนต์</c:v>
                </c:pt>
                <c:pt idx="4">
                  <c:v>ผู้ช่วยพยาบาล</c:v>
                </c:pt>
                <c:pt idx="5">
                  <c:v>พนักงานและคนงาน</c:v>
                </c:pt>
                <c:pt idx="6">
                  <c:v>อื่น ๆ</c:v>
                </c:pt>
                <c:pt idx="7">
                  <c:v>เจ้าพนักงาน</c:v>
                </c:pt>
                <c:pt idx="8">
                  <c:v>พนักงานบริการ</c:v>
                </c:pt>
                <c:pt idx="9">
                  <c:v>พนักงานเปล</c:v>
                </c:pt>
                <c:pt idx="10">
                  <c:v>นักวิชาการ</c:v>
                </c:pt>
                <c:pt idx="11">
                  <c:v>เภสัชกร</c:v>
                </c:pt>
                <c:pt idx="12">
                  <c:v>ทันตแพทย์</c:v>
                </c:pt>
                <c:pt idx="13">
                  <c:v>นักกายภาพบำบัด</c:v>
                </c:pt>
                <c:pt idx="14">
                  <c:v>อสม.</c:v>
                </c:pt>
              </c:strCache>
            </c:strRef>
          </c:cat>
          <c:val>
            <c:numRef>
              <c:f>'นำมาใช้ปี55-64'!$F$483:$F$497</c:f>
              <c:numCache>
                <c:formatCode>General</c:formatCode>
                <c:ptCount val="15"/>
                <c:pt idx="0">
                  <c:v>88</c:v>
                </c:pt>
                <c:pt idx="1">
                  <c:v>35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1F6-428F-9139-B060F368A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E913DE-D210-4450-B46F-3567BB10A4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DBB8E0D-673A-462D-8B72-AC7E4B658E82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1.</a:t>
          </a:r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บาดเจ็บเล็กน้อย         </a:t>
          </a:r>
          <a:endParaRPr lang="en-US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/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รักษาไม่เกิน </a:t>
          </a:r>
          <a:r>
            <a: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วัน</a:t>
          </a:r>
          <a:endParaRPr lang="th-TH" sz="28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278A984-50A3-4882-9956-1AD550A51849}" type="parTrans" cxnId="{DCB51DFF-9276-4999-9CE0-9C15B114D489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D257858-5B8F-400B-AA64-ABA8E8DC9437}" type="sibTrans" cxnId="{DCB51DFF-9276-4999-9CE0-9C15B114D489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C2747B6-9791-44C2-BCF0-C92146752BFB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,000  บาท</a:t>
          </a:r>
        </a:p>
      </dgm:t>
    </dgm:pt>
    <dgm:pt modelId="{3AE9F614-D2E5-420C-B979-86B90199BA2D}" type="parTrans" cxnId="{09E354B9-5EDE-4FA5-9493-B33BA3E014C0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98E5C0C-6252-41A5-899E-B3812B1C90B5}" type="sibTrans" cxnId="{09E354B9-5EDE-4FA5-9493-B33BA3E014C0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FD0B171-5601-48D1-B4AE-F0FBD226F890}">
      <dgm:prSet custT="1"/>
      <dgm:spPr>
        <a:solidFill>
          <a:srgbClr val="FFFF00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บาดเจ็บปานกลาง     </a:t>
          </a:r>
          <a:endParaRPr lang="en-US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/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รักษาไม่เกิน </a:t>
          </a:r>
          <a:r>
            <a: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7 </a:t>
          </a:r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 </a:t>
          </a:r>
        </a:p>
      </dgm:t>
    </dgm:pt>
    <dgm:pt modelId="{15F4F1C2-7CA9-4E04-96F8-8BC71CF6E344}" type="parTrans" cxnId="{245C73BF-1302-45C3-A7DB-0899B881642A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845AA66-E798-4906-B75D-FC675FBC0E83}" type="sibTrans" cxnId="{245C73BF-1302-45C3-A7DB-0899B881642A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28BCE80-82CB-4083-BECC-181233D262B7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0,000  บาท</a:t>
          </a:r>
        </a:p>
      </dgm:t>
    </dgm:pt>
    <dgm:pt modelId="{BFD2EED7-3488-4B45-B43E-5C5988773C37}" type="parTrans" cxnId="{A54F0DC0-9A7E-49A6-B682-ACE019A77C8A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8643977-F3DF-4C65-9714-56E097D8E3A0}" type="sibTrans" cxnId="{A54F0DC0-9A7E-49A6-B682-ACE019A77C8A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91BC5E4-669D-4C97-9706-E42362FCD086}">
      <dgm:prSet custT="1"/>
      <dgm:spPr>
        <a:solidFill>
          <a:srgbClr val="503BEF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/>
          <a:r>
            <a:rPr lang="en-US" sz="28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28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บาดเจ็บมาก            </a:t>
          </a:r>
          <a:endParaRPr lang="en-US" sz="2800" b="1" dirty="0">
            <a:solidFill>
              <a:schemeClr val="bg1">
                <a:lumMod val="9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/>
          <a:r>
            <a:rPr lang="th-TH" sz="28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รักษาไม่เกิน 20 วัน</a:t>
          </a:r>
        </a:p>
      </dgm:t>
    </dgm:pt>
    <dgm:pt modelId="{3C57DCBF-2FCC-4209-A257-3974014B8AF1}" type="parTrans" cxnId="{145E78DF-DAEA-4046-8C8E-F1124E624F3E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5AE4BF8-CB13-4D89-9E7E-EA23771484D4}" type="sibTrans" cxnId="{145E78DF-DAEA-4046-8C8E-F1124E624F3E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1104C2A-37E9-427B-A45B-7A65E7687DC8}">
      <dgm:prSet/>
      <dgm:spPr>
        <a:solidFill>
          <a:srgbClr val="EFDFED">
            <a:alpha val="89804"/>
          </a:srgbClr>
        </a:solidFill>
      </dgm:spPr>
      <dgm:t>
        <a:bodyPr/>
        <a:lstStyle/>
        <a:p>
          <a:pPr algn="ctr"/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0,000  บาท</a:t>
          </a:r>
        </a:p>
      </dgm:t>
    </dgm:pt>
    <dgm:pt modelId="{0C938B3E-9BAA-4607-9CC9-2B149C276DA2}" type="parTrans" cxnId="{67475841-AD46-4C0E-A1AB-E074741A084D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4DCA00C-E691-4D79-B98E-412A6FC9320A}" type="sibTrans" cxnId="{67475841-AD46-4C0E-A1AB-E074741A084D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5A9164E-D08B-4EBA-B62B-EAD1014173CA}">
      <dgm:prSet custT="1"/>
      <dgm:spPr>
        <a:solidFill>
          <a:srgbClr val="FF66CC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pPr algn="ctr"/>
          <a:r>
            <a: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4</a:t>
          </a:r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บาดเจ็บสาหัส        </a:t>
          </a:r>
          <a:endParaRPr lang="en-US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/>
          <a:r>
            <a:rPr lang="th-TH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รักษาเกิน 20 วัน</a:t>
          </a:r>
        </a:p>
      </dgm:t>
    </dgm:pt>
    <dgm:pt modelId="{DD94CEE0-3444-4F74-9EDA-76FF25F6BE96}" type="parTrans" cxnId="{D296231C-4E31-493F-999D-48C8ABC11488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2188DFF-D217-466B-BCFD-0875BCB70859}" type="sibTrans" cxnId="{D296231C-4E31-493F-999D-48C8ABC11488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7A1A3F-4F2E-4A00-B281-6890C156FEFD}">
      <dgm:prSet/>
      <dgm:spPr>
        <a:solidFill>
          <a:srgbClr val="FFCCFF">
            <a:alpha val="89804"/>
          </a:srgbClr>
        </a:solidFill>
      </dgm:spPr>
      <dgm:t>
        <a:bodyPr/>
        <a:lstStyle/>
        <a:p>
          <a:pPr algn="ctr"/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6</a:t>
          </a:r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0,000  บาท</a:t>
          </a:r>
        </a:p>
      </dgm:t>
    </dgm:pt>
    <dgm:pt modelId="{3C9F1251-7B76-4EAA-94F9-59EA8C9227A7}" type="parTrans" cxnId="{C95FCC82-2216-46BD-A147-EE9B0D088848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9377523-30EE-48F5-A857-CB36FC616EA4}" type="sibTrans" cxnId="{C95FCC82-2216-46BD-A147-EE9B0D088848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03942E2-D5F8-43D7-BA8B-B68114B4C19F}">
      <dgm:prSet custT="1"/>
      <dgm:spPr>
        <a:solidFill>
          <a:srgbClr val="3BDEEF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en-US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บาดเจ็บรุนแรงและสาหัส </a:t>
          </a:r>
          <a:b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แต่ไม่ถึงเสียชีวิตหรือพิการ</a:t>
          </a:r>
        </a:p>
      </dgm:t>
    </dgm:pt>
    <dgm:pt modelId="{6B84C452-BA37-4988-81DC-222658B01E3A}" type="parTrans" cxnId="{6E90C4F8-2189-4E07-9CE4-7C305B26561C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71315F1-36B7-40DB-8C6C-752AA3875104}" type="sibTrans" cxnId="{6E90C4F8-2189-4E07-9CE4-7C305B26561C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5DBB3F7-E198-4D37-9777-26A2CA82D906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100,000  บาท</a:t>
          </a:r>
        </a:p>
      </dgm:t>
    </dgm:pt>
    <dgm:pt modelId="{E1B13121-AFE0-4D30-8605-AA9E3308903C}" type="parTrans" cxnId="{878C7E8B-3D67-4160-BD7B-03653C0B8359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E3E88C8-5F0B-4FE1-A517-797CD8CF60BB}" type="sibTrans" cxnId="{878C7E8B-3D67-4160-BD7B-03653C0B8359}">
      <dgm:prSet/>
      <dgm:spPr/>
      <dgm:t>
        <a:bodyPr/>
        <a:lstStyle/>
        <a:p>
          <a:endParaRPr lang="th-TH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01680DC-B5D2-4BA5-A9F4-3E92D40F7A57}" type="pres">
      <dgm:prSet presAssocID="{8EE913DE-D210-4450-B46F-3567BB10A493}" presName="Name0" presStyleCnt="0">
        <dgm:presLayoutVars>
          <dgm:dir/>
          <dgm:animLvl val="lvl"/>
          <dgm:resizeHandles val="exact"/>
        </dgm:presLayoutVars>
      </dgm:prSet>
      <dgm:spPr/>
    </dgm:pt>
    <dgm:pt modelId="{A739537B-E4F9-4077-B1C9-B0126DEAE419}" type="pres">
      <dgm:prSet presAssocID="{3DBB8E0D-673A-462D-8B72-AC7E4B658E82}" presName="linNode" presStyleCnt="0"/>
      <dgm:spPr/>
    </dgm:pt>
    <dgm:pt modelId="{AAF95A19-4ABF-4408-A093-AB88EDADE054}" type="pres">
      <dgm:prSet presAssocID="{3DBB8E0D-673A-462D-8B72-AC7E4B658E82}" presName="parentText" presStyleLbl="node1" presStyleIdx="0" presStyleCnt="5" custLinFactNeighborX="-438" custLinFactNeighborY="-2916">
        <dgm:presLayoutVars>
          <dgm:chMax val="1"/>
          <dgm:bulletEnabled val="1"/>
        </dgm:presLayoutVars>
      </dgm:prSet>
      <dgm:spPr/>
    </dgm:pt>
    <dgm:pt modelId="{2BC67907-73AF-4250-A90B-3D208CE20A3E}" type="pres">
      <dgm:prSet presAssocID="{3DBB8E0D-673A-462D-8B72-AC7E4B658E82}" presName="descendantText" presStyleLbl="alignAccFollowNode1" presStyleIdx="0" presStyleCnt="5" custLinFactNeighborX="0">
        <dgm:presLayoutVars>
          <dgm:bulletEnabled val="1"/>
        </dgm:presLayoutVars>
      </dgm:prSet>
      <dgm:spPr/>
    </dgm:pt>
    <dgm:pt modelId="{3CF0CBD9-F3C3-4D48-BD47-91A0ACBBC850}" type="pres">
      <dgm:prSet presAssocID="{DD257858-5B8F-400B-AA64-ABA8E8DC9437}" presName="sp" presStyleCnt="0"/>
      <dgm:spPr/>
    </dgm:pt>
    <dgm:pt modelId="{280F49CC-2A65-42FE-A41C-1D01178FFE01}" type="pres">
      <dgm:prSet presAssocID="{9FD0B171-5601-48D1-B4AE-F0FBD226F890}" presName="linNode" presStyleCnt="0"/>
      <dgm:spPr/>
    </dgm:pt>
    <dgm:pt modelId="{42E9AA2F-FFEA-4B23-B77C-4A672C2A0447}" type="pres">
      <dgm:prSet presAssocID="{9FD0B171-5601-48D1-B4AE-F0FBD226F890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453BB20-1635-45AC-9D7F-AE2283F7E349}" type="pres">
      <dgm:prSet presAssocID="{9FD0B171-5601-48D1-B4AE-F0FBD226F890}" presName="descendantText" presStyleLbl="alignAccFollowNode1" presStyleIdx="1" presStyleCnt="5">
        <dgm:presLayoutVars>
          <dgm:bulletEnabled val="1"/>
        </dgm:presLayoutVars>
      </dgm:prSet>
      <dgm:spPr/>
    </dgm:pt>
    <dgm:pt modelId="{E40245A9-BF9E-4B4C-AB2B-20DFBFE747AB}" type="pres">
      <dgm:prSet presAssocID="{C845AA66-E798-4906-B75D-FC675FBC0E83}" presName="sp" presStyleCnt="0"/>
      <dgm:spPr/>
    </dgm:pt>
    <dgm:pt modelId="{FC66C754-782A-4525-A6A9-5C617302BEF7}" type="pres">
      <dgm:prSet presAssocID="{391BC5E4-669D-4C97-9706-E42362FCD086}" presName="linNode" presStyleCnt="0"/>
      <dgm:spPr/>
    </dgm:pt>
    <dgm:pt modelId="{E87538D3-12AD-4DDB-BF93-4D1EC063E5AB}" type="pres">
      <dgm:prSet presAssocID="{391BC5E4-669D-4C97-9706-E42362FCD086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B6298E0-3A5A-4688-9FEC-2C887604A4AF}" type="pres">
      <dgm:prSet presAssocID="{391BC5E4-669D-4C97-9706-E42362FCD086}" presName="descendantText" presStyleLbl="alignAccFollowNode1" presStyleIdx="2" presStyleCnt="5">
        <dgm:presLayoutVars>
          <dgm:bulletEnabled val="1"/>
        </dgm:presLayoutVars>
      </dgm:prSet>
      <dgm:spPr/>
    </dgm:pt>
    <dgm:pt modelId="{0CBE658D-ED96-4CAA-B3B2-0ABE7ED13683}" type="pres">
      <dgm:prSet presAssocID="{B5AE4BF8-CB13-4D89-9E7E-EA23771484D4}" presName="sp" presStyleCnt="0"/>
      <dgm:spPr/>
    </dgm:pt>
    <dgm:pt modelId="{D1168DD2-457F-4C4A-9ACC-5F9C0BE7B780}" type="pres">
      <dgm:prSet presAssocID="{05A9164E-D08B-4EBA-B62B-EAD1014173CA}" presName="linNode" presStyleCnt="0"/>
      <dgm:spPr/>
    </dgm:pt>
    <dgm:pt modelId="{0EB48D87-8B69-47FC-89B9-5B343DB2CEB8}" type="pres">
      <dgm:prSet presAssocID="{05A9164E-D08B-4EBA-B62B-EAD1014173CA}" presName="parentText" presStyleLbl="node1" presStyleIdx="3" presStyleCnt="5" custLinFactNeighborY="1981">
        <dgm:presLayoutVars>
          <dgm:chMax val="1"/>
          <dgm:bulletEnabled val="1"/>
        </dgm:presLayoutVars>
      </dgm:prSet>
      <dgm:spPr/>
    </dgm:pt>
    <dgm:pt modelId="{158F153F-BEDC-4641-9D89-6D06BFF41591}" type="pres">
      <dgm:prSet presAssocID="{05A9164E-D08B-4EBA-B62B-EAD1014173CA}" presName="descendantText" presStyleLbl="alignAccFollowNode1" presStyleIdx="3" presStyleCnt="5">
        <dgm:presLayoutVars>
          <dgm:bulletEnabled val="1"/>
        </dgm:presLayoutVars>
      </dgm:prSet>
      <dgm:spPr/>
    </dgm:pt>
    <dgm:pt modelId="{84A98940-4C51-48B5-ABEC-F64F1FAA35E7}" type="pres">
      <dgm:prSet presAssocID="{52188DFF-D217-466B-BCFD-0875BCB70859}" presName="sp" presStyleCnt="0"/>
      <dgm:spPr/>
    </dgm:pt>
    <dgm:pt modelId="{A3974874-9274-412A-A4A1-6D99D38C250A}" type="pres">
      <dgm:prSet presAssocID="{B03942E2-D5F8-43D7-BA8B-B68114B4C19F}" presName="linNode" presStyleCnt="0"/>
      <dgm:spPr/>
    </dgm:pt>
    <dgm:pt modelId="{0C4E2C38-AEF4-4C58-8EFA-B7C1C58000E0}" type="pres">
      <dgm:prSet presAssocID="{B03942E2-D5F8-43D7-BA8B-B68114B4C19F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BAC73B21-C9E3-4555-8384-7F362181B74E}" type="pres">
      <dgm:prSet presAssocID="{B03942E2-D5F8-43D7-BA8B-B68114B4C19F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296231C-4E31-493F-999D-48C8ABC11488}" srcId="{8EE913DE-D210-4450-B46F-3567BB10A493}" destId="{05A9164E-D08B-4EBA-B62B-EAD1014173CA}" srcOrd="3" destOrd="0" parTransId="{DD94CEE0-3444-4F74-9EDA-76FF25F6BE96}" sibTransId="{52188DFF-D217-466B-BCFD-0875BCB70859}"/>
    <dgm:cxn modelId="{4C373D20-FC1B-4EB2-9AEF-C53577FBA561}" type="presOf" srcId="{728BCE80-82CB-4083-BECC-181233D262B7}" destId="{C453BB20-1635-45AC-9D7F-AE2283F7E349}" srcOrd="0" destOrd="0" presId="urn:microsoft.com/office/officeart/2005/8/layout/vList5"/>
    <dgm:cxn modelId="{C4B44425-CC54-433D-8CB4-E742F9796699}" type="presOf" srcId="{9FD0B171-5601-48D1-B4AE-F0FBD226F890}" destId="{42E9AA2F-FFEA-4B23-B77C-4A672C2A0447}" srcOrd="0" destOrd="0" presId="urn:microsoft.com/office/officeart/2005/8/layout/vList5"/>
    <dgm:cxn modelId="{67475841-AD46-4C0E-A1AB-E074741A084D}" srcId="{391BC5E4-669D-4C97-9706-E42362FCD086}" destId="{E1104C2A-37E9-427B-A45B-7A65E7687DC8}" srcOrd="0" destOrd="0" parTransId="{0C938B3E-9BAA-4607-9CC9-2B149C276DA2}" sibTransId="{14DCA00C-E691-4D79-B98E-412A6FC9320A}"/>
    <dgm:cxn modelId="{F9503068-4C9C-4A48-B597-BE499BE91DA8}" type="presOf" srcId="{05A9164E-D08B-4EBA-B62B-EAD1014173CA}" destId="{0EB48D87-8B69-47FC-89B9-5B343DB2CEB8}" srcOrd="0" destOrd="0" presId="urn:microsoft.com/office/officeart/2005/8/layout/vList5"/>
    <dgm:cxn modelId="{F6D94C55-69F4-4925-B2EC-EFD8F8FFFB95}" type="presOf" srcId="{E1104C2A-37E9-427B-A45B-7A65E7687DC8}" destId="{AB6298E0-3A5A-4688-9FEC-2C887604A4AF}" srcOrd="0" destOrd="0" presId="urn:microsoft.com/office/officeart/2005/8/layout/vList5"/>
    <dgm:cxn modelId="{DEEC5E7C-DAE4-4BE9-98A8-63A71EAB2BAF}" type="presOf" srcId="{107A1A3F-4F2E-4A00-B281-6890C156FEFD}" destId="{158F153F-BEDC-4641-9D89-6D06BFF41591}" srcOrd="0" destOrd="0" presId="urn:microsoft.com/office/officeart/2005/8/layout/vList5"/>
    <dgm:cxn modelId="{C95FCC82-2216-46BD-A147-EE9B0D088848}" srcId="{05A9164E-D08B-4EBA-B62B-EAD1014173CA}" destId="{107A1A3F-4F2E-4A00-B281-6890C156FEFD}" srcOrd="0" destOrd="0" parTransId="{3C9F1251-7B76-4EAA-94F9-59EA8C9227A7}" sibTransId="{D9377523-30EE-48F5-A857-CB36FC616EA4}"/>
    <dgm:cxn modelId="{878C7E8B-3D67-4160-BD7B-03653C0B8359}" srcId="{B03942E2-D5F8-43D7-BA8B-B68114B4C19F}" destId="{E5DBB3F7-E198-4D37-9777-26A2CA82D906}" srcOrd="0" destOrd="0" parTransId="{E1B13121-AFE0-4D30-8605-AA9E3308903C}" sibTransId="{0E3E88C8-5F0B-4FE1-A517-797CD8CF60BB}"/>
    <dgm:cxn modelId="{A9ED6A90-6818-4183-9802-D8E4FA7187FC}" type="presOf" srcId="{8EE913DE-D210-4450-B46F-3567BB10A493}" destId="{E01680DC-B5D2-4BA5-A9F4-3E92D40F7A57}" srcOrd="0" destOrd="0" presId="urn:microsoft.com/office/officeart/2005/8/layout/vList5"/>
    <dgm:cxn modelId="{53324E93-AE07-404E-B687-33BBCAC23BC3}" type="presOf" srcId="{FC2747B6-9791-44C2-BCF0-C92146752BFB}" destId="{2BC67907-73AF-4250-A90B-3D208CE20A3E}" srcOrd="0" destOrd="0" presId="urn:microsoft.com/office/officeart/2005/8/layout/vList5"/>
    <dgm:cxn modelId="{95A615A3-977F-44B8-B42D-130C9050F215}" type="presOf" srcId="{E5DBB3F7-E198-4D37-9777-26A2CA82D906}" destId="{BAC73B21-C9E3-4555-8384-7F362181B74E}" srcOrd="0" destOrd="0" presId="urn:microsoft.com/office/officeart/2005/8/layout/vList5"/>
    <dgm:cxn modelId="{09E354B9-5EDE-4FA5-9493-B33BA3E014C0}" srcId="{3DBB8E0D-673A-462D-8B72-AC7E4B658E82}" destId="{FC2747B6-9791-44C2-BCF0-C92146752BFB}" srcOrd="0" destOrd="0" parTransId="{3AE9F614-D2E5-420C-B979-86B90199BA2D}" sibTransId="{498E5C0C-6252-41A5-899E-B3812B1C90B5}"/>
    <dgm:cxn modelId="{245C73BF-1302-45C3-A7DB-0899B881642A}" srcId="{8EE913DE-D210-4450-B46F-3567BB10A493}" destId="{9FD0B171-5601-48D1-B4AE-F0FBD226F890}" srcOrd="1" destOrd="0" parTransId="{15F4F1C2-7CA9-4E04-96F8-8BC71CF6E344}" sibTransId="{C845AA66-E798-4906-B75D-FC675FBC0E83}"/>
    <dgm:cxn modelId="{A54F0DC0-9A7E-49A6-B682-ACE019A77C8A}" srcId="{9FD0B171-5601-48D1-B4AE-F0FBD226F890}" destId="{728BCE80-82CB-4083-BECC-181233D262B7}" srcOrd="0" destOrd="0" parTransId="{BFD2EED7-3488-4B45-B43E-5C5988773C37}" sibTransId="{F8643977-F3DF-4C65-9714-56E097D8E3A0}"/>
    <dgm:cxn modelId="{677A1CC9-BA72-4AA8-8AB2-9492E02016C9}" type="presOf" srcId="{391BC5E4-669D-4C97-9706-E42362FCD086}" destId="{E87538D3-12AD-4DDB-BF93-4D1EC063E5AB}" srcOrd="0" destOrd="0" presId="urn:microsoft.com/office/officeart/2005/8/layout/vList5"/>
    <dgm:cxn modelId="{D17F0DD0-615B-4696-8944-C7500F41C2CB}" type="presOf" srcId="{B03942E2-D5F8-43D7-BA8B-B68114B4C19F}" destId="{0C4E2C38-AEF4-4C58-8EFA-B7C1C58000E0}" srcOrd="0" destOrd="0" presId="urn:microsoft.com/office/officeart/2005/8/layout/vList5"/>
    <dgm:cxn modelId="{670556D4-390C-4DE5-8A56-B5E78887744F}" type="presOf" srcId="{3DBB8E0D-673A-462D-8B72-AC7E4B658E82}" destId="{AAF95A19-4ABF-4408-A093-AB88EDADE054}" srcOrd="0" destOrd="0" presId="urn:microsoft.com/office/officeart/2005/8/layout/vList5"/>
    <dgm:cxn modelId="{145E78DF-DAEA-4046-8C8E-F1124E624F3E}" srcId="{8EE913DE-D210-4450-B46F-3567BB10A493}" destId="{391BC5E4-669D-4C97-9706-E42362FCD086}" srcOrd="2" destOrd="0" parTransId="{3C57DCBF-2FCC-4209-A257-3974014B8AF1}" sibTransId="{B5AE4BF8-CB13-4D89-9E7E-EA23771484D4}"/>
    <dgm:cxn modelId="{6E90C4F8-2189-4E07-9CE4-7C305B26561C}" srcId="{8EE913DE-D210-4450-B46F-3567BB10A493}" destId="{B03942E2-D5F8-43D7-BA8B-B68114B4C19F}" srcOrd="4" destOrd="0" parTransId="{6B84C452-BA37-4988-81DC-222658B01E3A}" sibTransId="{971315F1-36B7-40DB-8C6C-752AA3875104}"/>
    <dgm:cxn modelId="{DCB51DFF-9276-4999-9CE0-9C15B114D489}" srcId="{8EE913DE-D210-4450-B46F-3567BB10A493}" destId="{3DBB8E0D-673A-462D-8B72-AC7E4B658E82}" srcOrd="0" destOrd="0" parTransId="{5278A984-50A3-4882-9956-1AD550A51849}" sibTransId="{DD257858-5B8F-400B-AA64-ABA8E8DC9437}"/>
    <dgm:cxn modelId="{72EFFBE0-CDCE-4DB0-8F49-8DD600F6D5D9}" type="presParOf" srcId="{E01680DC-B5D2-4BA5-A9F4-3E92D40F7A57}" destId="{A739537B-E4F9-4077-B1C9-B0126DEAE419}" srcOrd="0" destOrd="0" presId="urn:microsoft.com/office/officeart/2005/8/layout/vList5"/>
    <dgm:cxn modelId="{8FB9B74C-B998-4C8A-A7BC-81242A4203A8}" type="presParOf" srcId="{A739537B-E4F9-4077-B1C9-B0126DEAE419}" destId="{AAF95A19-4ABF-4408-A093-AB88EDADE054}" srcOrd="0" destOrd="0" presId="urn:microsoft.com/office/officeart/2005/8/layout/vList5"/>
    <dgm:cxn modelId="{D429D7F4-EA88-48F5-A88B-0F30B540E473}" type="presParOf" srcId="{A739537B-E4F9-4077-B1C9-B0126DEAE419}" destId="{2BC67907-73AF-4250-A90B-3D208CE20A3E}" srcOrd="1" destOrd="0" presId="urn:microsoft.com/office/officeart/2005/8/layout/vList5"/>
    <dgm:cxn modelId="{4D64073F-86AC-4F27-A203-863BA674A827}" type="presParOf" srcId="{E01680DC-B5D2-4BA5-A9F4-3E92D40F7A57}" destId="{3CF0CBD9-F3C3-4D48-BD47-91A0ACBBC850}" srcOrd="1" destOrd="0" presId="urn:microsoft.com/office/officeart/2005/8/layout/vList5"/>
    <dgm:cxn modelId="{FD9E8437-F30E-4A06-9EA4-3492CCEE042D}" type="presParOf" srcId="{E01680DC-B5D2-4BA5-A9F4-3E92D40F7A57}" destId="{280F49CC-2A65-42FE-A41C-1D01178FFE01}" srcOrd="2" destOrd="0" presId="urn:microsoft.com/office/officeart/2005/8/layout/vList5"/>
    <dgm:cxn modelId="{7795B932-5416-489B-888C-B6F30079AED7}" type="presParOf" srcId="{280F49CC-2A65-42FE-A41C-1D01178FFE01}" destId="{42E9AA2F-FFEA-4B23-B77C-4A672C2A0447}" srcOrd="0" destOrd="0" presId="urn:microsoft.com/office/officeart/2005/8/layout/vList5"/>
    <dgm:cxn modelId="{AB5AD494-602C-4BC3-A282-D3EF9658BFF8}" type="presParOf" srcId="{280F49CC-2A65-42FE-A41C-1D01178FFE01}" destId="{C453BB20-1635-45AC-9D7F-AE2283F7E349}" srcOrd="1" destOrd="0" presId="urn:microsoft.com/office/officeart/2005/8/layout/vList5"/>
    <dgm:cxn modelId="{28B30B51-4E18-40C3-8AFD-603B0B23429A}" type="presParOf" srcId="{E01680DC-B5D2-4BA5-A9F4-3E92D40F7A57}" destId="{E40245A9-BF9E-4B4C-AB2B-20DFBFE747AB}" srcOrd="3" destOrd="0" presId="urn:microsoft.com/office/officeart/2005/8/layout/vList5"/>
    <dgm:cxn modelId="{C962F733-3462-43E2-B887-63FCE9A4F7C3}" type="presParOf" srcId="{E01680DC-B5D2-4BA5-A9F4-3E92D40F7A57}" destId="{FC66C754-782A-4525-A6A9-5C617302BEF7}" srcOrd="4" destOrd="0" presId="urn:microsoft.com/office/officeart/2005/8/layout/vList5"/>
    <dgm:cxn modelId="{0C069ABA-509F-4286-AA17-E4850D2DA1C2}" type="presParOf" srcId="{FC66C754-782A-4525-A6A9-5C617302BEF7}" destId="{E87538D3-12AD-4DDB-BF93-4D1EC063E5AB}" srcOrd="0" destOrd="0" presId="urn:microsoft.com/office/officeart/2005/8/layout/vList5"/>
    <dgm:cxn modelId="{8D902211-47B9-4DE3-820A-B8DC875ABAD2}" type="presParOf" srcId="{FC66C754-782A-4525-A6A9-5C617302BEF7}" destId="{AB6298E0-3A5A-4688-9FEC-2C887604A4AF}" srcOrd="1" destOrd="0" presId="urn:microsoft.com/office/officeart/2005/8/layout/vList5"/>
    <dgm:cxn modelId="{3EEC53E5-D009-456A-97A8-0C11FE02CA66}" type="presParOf" srcId="{E01680DC-B5D2-4BA5-A9F4-3E92D40F7A57}" destId="{0CBE658D-ED96-4CAA-B3B2-0ABE7ED13683}" srcOrd="5" destOrd="0" presId="urn:microsoft.com/office/officeart/2005/8/layout/vList5"/>
    <dgm:cxn modelId="{4D3AC0D3-FB32-4AE0-ACD7-A13B3794F453}" type="presParOf" srcId="{E01680DC-B5D2-4BA5-A9F4-3E92D40F7A57}" destId="{D1168DD2-457F-4C4A-9ACC-5F9C0BE7B780}" srcOrd="6" destOrd="0" presId="urn:microsoft.com/office/officeart/2005/8/layout/vList5"/>
    <dgm:cxn modelId="{9C053A86-194B-47DF-9834-CCCCCFFEE96D}" type="presParOf" srcId="{D1168DD2-457F-4C4A-9ACC-5F9C0BE7B780}" destId="{0EB48D87-8B69-47FC-89B9-5B343DB2CEB8}" srcOrd="0" destOrd="0" presId="urn:microsoft.com/office/officeart/2005/8/layout/vList5"/>
    <dgm:cxn modelId="{AC856E1C-A314-4DF0-8CD2-1ED20C1AB6AF}" type="presParOf" srcId="{D1168DD2-457F-4C4A-9ACC-5F9C0BE7B780}" destId="{158F153F-BEDC-4641-9D89-6D06BFF41591}" srcOrd="1" destOrd="0" presId="urn:microsoft.com/office/officeart/2005/8/layout/vList5"/>
    <dgm:cxn modelId="{B34A4FDC-B8E5-41E1-895C-DAC7C766E5FE}" type="presParOf" srcId="{E01680DC-B5D2-4BA5-A9F4-3E92D40F7A57}" destId="{84A98940-4C51-48B5-ABEC-F64F1FAA35E7}" srcOrd="7" destOrd="0" presId="urn:microsoft.com/office/officeart/2005/8/layout/vList5"/>
    <dgm:cxn modelId="{F8E231B5-851E-4FCF-8E5A-9EF7ED7C04B7}" type="presParOf" srcId="{E01680DC-B5D2-4BA5-A9F4-3E92D40F7A57}" destId="{A3974874-9274-412A-A4A1-6D99D38C250A}" srcOrd="8" destOrd="0" presId="urn:microsoft.com/office/officeart/2005/8/layout/vList5"/>
    <dgm:cxn modelId="{5BB9953C-4202-46B7-93A9-8967814E8158}" type="presParOf" srcId="{A3974874-9274-412A-A4A1-6D99D38C250A}" destId="{0C4E2C38-AEF4-4C58-8EFA-B7C1C58000E0}" srcOrd="0" destOrd="0" presId="urn:microsoft.com/office/officeart/2005/8/layout/vList5"/>
    <dgm:cxn modelId="{8CEDCF3E-18CE-4CC7-93D4-762144886E2E}" type="presParOf" srcId="{A3974874-9274-412A-A4A1-6D99D38C250A}" destId="{BAC73B21-C9E3-4555-8384-7F362181B7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67907-73AF-4250-A90B-3D208CE20A3E}">
      <dsp:nvSpPr>
        <dsp:cNvPr id="0" name=""/>
        <dsp:cNvSpPr/>
      </dsp:nvSpPr>
      <dsp:spPr>
        <a:xfrm rot="5400000">
          <a:off x="6785897" y="-2886265"/>
          <a:ext cx="782287" cy="6754862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,000  บาท</a:t>
          </a:r>
        </a:p>
      </dsp:txBody>
      <dsp:txXfrm rot="-5400000">
        <a:off x="3799610" y="138210"/>
        <a:ext cx="6716674" cy="705911"/>
      </dsp:txXfrm>
    </dsp:sp>
    <dsp:sp modelId="{AAF95A19-4ABF-4408-A093-AB88EDADE054}">
      <dsp:nvSpPr>
        <dsp:cNvPr id="0" name=""/>
        <dsp:cNvSpPr/>
      </dsp:nvSpPr>
      <dsp:spPr>
        <a:xfrm>
          <a:off x="0" y="0"/>
          <a:ext cx="3799610" cy="97785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1.</a:t>
          </a: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บาดเจ็บเล็กน้อย         </a:t>
          </a:r>
          <a:endParaRPr lang="en-US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รักษาไม่เกิน </a:t>
          </a:r>
          <a:r>
            <a:rPr lang="en-US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วัน</a:t>
          </a:r>
          <a:endParaRPr lang="th-TH" sz="2800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7735" y="47735"/>
        <a:ext cx="3704140" cy="882389"/>
      </dsp:txXfrm>
    </dsp:sp>
    <dsp:sp modelId="{C453BB20-1635-45AC-9D7F-AE2283F7E349}">
      <dsp:nvSpPr>
        <dsp:cNvPr id="0" name=""/>
        <dsp:cNvSpPr/>
      </dsp:nvSpPr>
      <dsp:spPr>
        <a:xfrm rot="5400000">
          <a:off x="6785897" y="-1859512"/>
          <a:ext cx="782287" cy="6754862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0,000  บาท</a:t>
          </a:r>
        </a:p>
      </dsp:txBody>
      <dsp:txXfrm rot="-5400000">
        <a:off x="3799610" y="1164963"/>
        <a:ext cx="6716674" cy="705911"/>
      </dsp:txXfrm>
    </dsp:sp>
    <dsp:sp modelId="{42E9AA2F-FFEA-4B23-B77C-4A672C2A0447}">
      <dsp:nvSpPr>
        <dsp:cNvPr id="0" name=""/>
        <dsp:cNvSpPr/>
      </dsp:nvSpPr>
      <dsp:spPr>
        <a:xfrm>
          <a:off x="0" y="1028988"/>
          <a:ext cx="3799610" cy="977859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บาดเจ็บปานกลาง     </a:t>
          </a:r>
          <a:endParaRPr lang="en-US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รักษาไม่เกิน </a:t>
          </a:r>
          <a:r>
            <a:rPr lang="en-US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7 </a:t>
          </a: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 </a:t>
          </a:r>
        </a:p>
      </dsp:txBody>
      <dsp:txXfrm>
        <a:off x="47735" y="1076723"/>
        <a:ext cx="3704140" cy="882389"/>
      </dsp:txXfrm>
    </dsp:sp>
    <dsp:sp modelId="{AB6298E0-3A5A-4688-9FEC-2C887604A4AF}">
      <dsp:nvSpPr>
        <dsp:cNvPr id="0" name=""/>
        <dsp:cNvSpPr/>
      </dsp:nvSpPr>
      <dsp:spPr>
        <a:xfrm rot="5400000">
          <a:off x="6785897" y="-832760"/>
          <a:ext cx="782287" cy="6754862"/>
        </a:xfrm>
        <a:prstGeom prst="round2SameRect">
          <a:avLst/>
        </a:prstGeom>
        <a:solidFill>
          <a:srgbClr val="EFDFED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0,000  บาท</a:t>
          </a:r>
        </a:p>
      </dsp:txBody>
      <dsp:txXfrm rot="-5400000">
        <a:off x="3799610" y="2191715"/>
        <a:ext cx="6716674" cy="705911"/>
      </dsp:txXfrm>
    </dsp:sp>
    <dsp:sp modelId="{E87538D3-12AD-4DDB-BF93-4D1EC063E5AB}">
      <dsp:nvSpPr>
        <dsp:cNvPr id="0" name=""/>
        <dsp:cNvSpPr/>
      </dsp:nvSpPr>
      <dsp:spPr>
        <a:xfrm>
          <a:off x="0" y="2055741"/>
          <a:ext cx="3799610" cy="977859"/>
        </a:xfrm>
        <a:prstGeom prst="roundRect">
          <a:avLst/>
        </a:prstGeom>
        <a:solidFill>
          <a:srgbClr val="503BEF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2800" b="1" kern="1200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บาดเจ็บมาก            </a:t>
          </a:r>
          <a:endParaRPr lang="en-US" sz="2800" b="1" kern="1200" dirty="0">
            <a:solidFill>
              <a:schemeClr val="bg1">
                <a:lumMod val="9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รักษาไม่เกิน 20 วัน</a:t>
          </a:r>
        </a:p>
      </dsp:txBody>
      <dsp:txXfrm>
        <a:off x="47735" y="2103476"/>
        <a:ext cx="3704140" cy="882389"/>
      </dsp:txXfrm>
    </dsp:sp>
    <dsp:sp modelId="{158F153F-BEDC-4641-9D89-6D06BFF41591}">
      <dsp:nvSpPr>
        <dsp:cNvPr id="0" name=""/>
        <dsp:cNvSpPr/>
      </dsp:nvSpPr>
      <dsp:spPr>
        <a:xfrm rot="5400000">
          <a:off x="6785897" y="193992"/>
          <a:ext cx="782287" cy="6754862"/>
        </a:xfrm>
        <a:prstGeom prst="round2SameRect">
          <a:avLst/>
        </a:prstGeom>
        <a:solidFill>
          <a:srgbClr val="FFCCFF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</a:t>
          </a:r>
          <a:r>
            <a:rPr lang="en-US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6</a:t>
          </a: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0,000  บาท</a:t>
          </a:r>
        </a:p>
      </dsp:txBody>
      <dsp:txXfrm rot="-5400000">
        <a:off x="3799610" y="3218467"/>
        <a:ext cx="6716674" cy="705911"/>
      </dsp:txXfrm>
    </dsp:sp>
    <dsp:sp modelId="{0EB48D87-8B69-47FC-89B9-5B343DB2CEB8}">
      <dsp:nvSpPr>
        <dsp:cNvPr id="0" name=""/>
        <dsp:cNvSpPr/>
      </dsp:nvSpPr>
      <dsp:spPr>
        <a:xfrm>
          <a:off x="0" y="3101865"/>
          <a:ext cx="3799610" cy="977859"/>
        </a:xfrm>
        <a:prstGeom prst="roundRect">
          <a:avLst/>
        </a:prstGeom>
        <a:solidFill>
          <a:srgbClr val="FF66CC"/>
        </a:solidFill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4</a:t>
          </a: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บาดเจ็บสาหัส        </a:t>
          </a:r>
          <a:endParaRPr lang="en-US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รักษาเกิน 20 วัน</a:t>
          </a:r>
        </a:p>
      </dsp:txBody>
      <dsp:txXfrm>
        <a:off x="47735" y="3149600"/>
        <a:ext cx="3704140" cy="882389"/>
      </dsp:txXfrm>
    </dsp:sp>
    <dsp:sp modelId="{BAC73B21-C9E3-4555-8384-7F362181B74E}">
      <dsp:nvSpPr>
        <dsp:cNvPr id="0" name=""/>
        <dsp:cNvSpPr/>
      </dsp:nvSpPr>
      <dsp:spPr>
        <a:xfrm rot="5400000">
          <a:off x="6785897" y="1220744"/>
          <a:ext cx="782287" cy="6754862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จ่ายไม่เกิน 100,000  บาท</a:t>
          </a:r>
        </a:p>
      </dsp:txBody>
      <dsp:txXfrm rot="-5400000">
        <a:off x="3799610" y="4245219"/>
        <a:ext cx="6716674" cy="705911"/>
      </dsp:txXfrm>
    </dsp:sp>
    <dsp:sp modelId="{0C4E2C38-AEF4-4C58-8EFA-B7C1C58000E0}">
      <dsp:nvSpPr>
        <dsp:cNvPr id="0" name=""/>
        <dsp:cNvSpPr/>
      </dsp:nvSpPr>
      <dsp:spPr>
        <a:xfrm>
          <a:off x="0" y="4109246"/>
          <a:ext cx="3799610" cy="977859"/>
        </a:xfrm>
        <a:prstGeom prst="roundRect">
          <a:avLst/>
        </a:prstGeom>
        <a:solidFill>
          <a:srgbClr val="3BDEEF"/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บาดเจ็บรุนแรงและสาหัส </a:t>
          </a:r>
          <a:b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400" b="1" kern="12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แต่ไม่ถึงเสียชีวิตหรือพิการ</a:t>
          </a:r>
        </a:p>
      </dsp:txBody>
      <dsp:txXfrm>
        <a:off x="47735" y="4156981"/>
        <a:ext cx="3704140" cy="882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01B9263-0165-420F-9ED0-736B71B9FE7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6787229-7B03-4E7A-811B-ED39741BAF3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909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9550" y="838200"/>
            <a:ext cx="7458075" cy="4195763"/>
          </a:xfrm>
          <a:ln/>
        </p:spPr>
      </p:sp>
      <p:sp>
        <p:nvSpPr>
          <p:cNvPr id="29699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2970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1881"/>
            <a:fld id="{4CBF902F-AD98-44F5-BF02-2FB963C025CF}" type="slidenum">
              <a:rPr lang="en-US" smtClean="0">
                <a:latin typeface="Arial" charset="0"/>
              </a:rPr>
              <a:pPr defTabSz="981881"/>
              <a:t>4</a:t>
            </a:fld>
            <a:endParaRPr lang="th-TH">
              <a:latin typeface="Arial" charset="0"/>
            </a:endParaRPr>
          </a:p>
        </p:txBody>
      </p:sp>
      <p:sp>
        <p:nvSpPr>
          <p:cNvPr id="29701" name="ตัวยึดวันที่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81881"/>
            <a:endParaRPr lang="en-US">
              <a:latin typeface="Arial" charset="0"/>
            </a:endParaRPr>
          </a:p>
        </p:txBody>
      </p:sp>
      <p:sp>
        <p:nvSpPr>
          <p:cNvPr id="29702" name="ตัวยึดหัวกระดาษ 5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188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7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9550" y="838200"/>
            <a:ext cx="7458075" cy="4195763"/>
          </a:xfrm>
          <a:ln/>
        </p:spPr>
      </p:sp>
      <p:sp>
        <p:nvSpPr>
          <p:cNvPr id="29699" name="ตัวยึดบันทึกย่อ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29700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1881"/>
            <a:fld id="{4CBF902F-AD98-44F5-BF02-2FB963C025CF}" type="slidenum">
              <a:rPr lang="en-US" smtClean="0">
                <a:latin typeface="Arial" charset="0"/>
              </a:rPr>
              <a:pPr defTabSz="981881"/>
              <a:t>5</a:t>
            </a:fld>
            <a:endParaRPr lang="th-TH">
              <a:latin typeface="Arial" charset="0"/>
            </a:endParaRPr>
          </a:p>
        </p:txBody>
      </p:sp>
      <p:sp>
        <p:nvSpPr>
          <p:cNvPr id="29701" name="ตัวยึดวันที่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81881"/>
            <a:endParaRPr lang="en-US">
              <a:latin typeface="Arial" charset="0"/>
            </a:endParaRPr>
          </a:p>
        </p:txBody>
      </p:sp>
      <p:sp>
        <p:nvSpPr>
          <p:cNvPr id="29702" name="ตัวยึดหัวกระดาษ 5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188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1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BF119-4BB5-4113-B8C8-3B1EF86BDFF8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88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BF119-4BB5-4113-B8C8-3B1EF86BDFF8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252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2F97-39B3-4516-BABF-14E741295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B9454-727D-4F9F-89A3-E95ECC7F3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AEE83-9D00-4D7E-8904-0BAC64B6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9FE5D-C8FF-40C5-B128-B625C623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A85BC-916D-400F-9BC0-EBC2D175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32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AECA-AF12-4083-B56B-C7C28D20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CF5C3-B37C-4EBA-A196-4A27BB60D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0E573-F73E-48B4-94E2-AB6D13865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9E626-8B49-46E4-8D6D-751CA8EA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18169-4179-4580-9F1B-54E73498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317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08449D-8440-416A-AC3E-2D308DBFF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6BD66-9EA1-4ADD-8A8F-6A255E2B5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DDD06-A2D1-4818-BE52-A6D1447E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32524-D1B0-409F-B022-1B5F025E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011B1-909B-410A-B9DA-6CD116E3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767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901F-D881-43CC-B01F-4C5EC7E3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2825A-4FE2-4128-9C7D-2BCD8BB32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981E2-40D5-49A2-8450-804889DC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C713D-0C02-48DA-9E02-A88161E7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151E2-BEEB-4AB3-8ED5-51C0DF9B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82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C9B74-DF11-4BB8-AACF-A33B80D8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65DBA-C5BB-43AC-ACC5-C90B540A1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B01B-7117-4977-83EC-68CB4C7D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80330-62FA-43DF-B836-D8D6F53C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188EB-5636-478D-9FF9-A1AA90FD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445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65E65-60B5-4348-BA26-50E9DD80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76632-0AC1-4ACC-A8C6-328896661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E80A2-6BA2-4816-8825-A41213AFB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88C48-8F1D-4014-9CCF-D6454CCB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9F34A-D2A8-435D-A9C1-D0E78F77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58BE8-F68D-4A0F-8247-B8C87A5B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203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67D-B53A-4209-8A97-239D97AC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34B32-5891-436A-A51E-B00D1D51D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957CB-DCD6-4C35-ABF1-E9BEB53ED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2B0413-E19C-4E84-AD17-64250EBD0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5AEA2-F5E8-43F6-BF7A-98BD94873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D1A587-F127-42AA-98C9-EE01A903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342DF-6287-4644-BE57-65A36EEA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AE380-0CC5-42B8-B606-0F944A91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294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6220-3535-40D9-8394-C4B609A41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A3B55-AC06-4AE3-B933-5EB502B3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D8D1B-2982-4C0A-A433-7CE39FE0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F5D9C-65F9-4273-92B6-79FBC6BA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218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BF45A-DE9C-4FCE-AC1A-D936A44B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5708A-3F44-4BDF-8DF4-17C3E974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0AEF6-7CD3-4E46-81E5-9FFD500F1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32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E1BA3-8527-41BB-918F-176EF462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922F9-1614-400D-90DF-7EF771F2A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5E764-E93E-4838-AAA2-7EEC8B1EB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E5090-BBB6-4293-8440-91527F9A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CEC23-3A73-40EA-9134-F410AA7F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70105-E868-4AED-A0DD-D512A84C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049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DA0D-68DE-4F9A-AFBE-392972C4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6849CC-5DD1-4A94-A332-802DFEC63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A6FBC-9562-4AA4-B827-76963B0AE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D7B5F-69FD-4079-B949-076E37E0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474AF-6A6C-4B56-AB41-562C0850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BBAF0-75BB-48F0-ABDF-F516EEE8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31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1A3DB-D6E4-4434-836F-F3D51E38F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176F0-CDC2-4225-8402-FD321AFF1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33534-D61F-4FA8-9000-38D229AD1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F8BE-DCC0-4DF5-AA72-F40E7F796677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AD676-3D26-4A4D-B9CE-A7856AE07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C4647-8E58-40D4-81E2-0E3D29C0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D4C5-3E7B-4663-BF77-F592B4B131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104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17B838-ED3F-44F0-9C74-9A066C4E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9050" y="6362700"/>
            <a:ext cx="742950" cy="4962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1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F8B1AD-EF07-42D6-8A81-84E515B71349}"/>
              </a:ext>
            </a:extLst>
          </p:cNvPr>
          <p:cNvSpPr txBox="1"/>
          <p:nvPr/>
        </p:nvSpPr>
        <p:spPr>
          <a:xfrm>
            <a:off x="1983953" y="791965"/>
            <a:ext cx="7906041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การพิจารณาวินิจฉัยคำร้องขอรับเงินช่วยเหลือเบื้องต้น กรณีผู้ให้บริการได้รับความเสียหาย</a:t>
            </a:r>
            <a:endParaRPr lang="th-TH" sz="4000" dirty="0">
              <a:solidFill>
                <a:schemeClr val="accent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965691-A988-43CF-A4E4-00996670227B}"/>
              </a:ext>
            </a:extLst>
          </p:cNvPr>
          <p:cNvSpPr txBox="1"/>
          <p:nvPr/>
        </p:nvSpPr>
        <p:spPr>
          <a:xfrm>
            <a:off x="2994072" y="2207845"/>
            <a:ext cx="6203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สำนักงานหลักประกันสุขภาพแห่งชาติ เขต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ราชบุรี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503362-588E-4338-9AF2-7F30FA62859A}"/>
              </a:ext>
            </a:extLst>
          </p:cNvPr>
          <p:cNvSpPr txBox="1"/>
          <p:nvPr/>
        </p:nvSpPr>
        <p:spPr>
          <a:xfrm>
            <a:off x="2468878" y="2902809"/>
            <a:ext cx="725424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 </a:t>
            </a:r>
          </a:p>
          <a:p>
            <a:pPr algn="ctr"/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คณะอนุกรรมการหลักประกันสุขภาพ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ระดับเขตพื้นที่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เขต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 5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/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 ราชบุรี</a:t>
            </a: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22 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กันยายน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2564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pic>
        <p:nvPicPr>
          <p:cNvPr id="10" name="Picture 2" descr="à¸à¸¥à¸à¸²à¸£à¸à¹à¸à¸«à¸²à¸£à¸¹à¸à¸ à¸²à¸à¸ªà¸³à¸«à¸£à¸±à¸ à¸£à¸¹à¸à¸à¸²à¸£à¹à¸à¸¹à¸à¹à¸à¸à¸¢à¹à¹à¸¥à¸°à¸à¸¢à¸²à¸à¸²à¸¥ à¹à¸«à¹à¸à¸²à¸£à¸£à¸±à¸à¸©à¸²">
            <a:extLst>
              <a:ext uri="{FF2B5EF4-FFF2-40B4-BE49-F238E27FC236}">
                <a16:creationId xmlns:a16="http://schemas.microsoft.com/office/drawing/2014/main" id="{07CFC530-C165-4CE0-A647-0EE4F6EF1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25" y="4397993"/>
            <a:ext cx="9374574" cy="231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AF0520E-3777-4EE8-B8D6-B1B93D49D46A}"/>
              </a:ext>
            </a:extLst>
          </p:cNvPr>
          <p:cNvSpPr txBox="1"/>
          <p:nvPr/>
        </p:nvSpPr>
        <p:spPr>
          <a:xfrm>
            <a:off x="10049020" y="100299"/>
            <a:ext cx="2062639" cy="76944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วาระที่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3.6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786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" y="142874"/>
            <a:ext cx="12044363" cy="1000125"/>
          </a:xfrm>
        </p:spPr>
        <p:txBody>
          <a:bodyPr>
            <a:noAutofit/>
          </a:bodyPr>
          <a:lstStyle/>
          <a:p>
            <a:pPr lvl="0" algn="ctr">
              <a:defRPr/>
            </a:pP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br>
              <a:rPr lang="th-TH" sz="3200" dirty="0">
                <a:latin typeface="TH Fah kwang" pitchFamily="2" charset="-34"/>
                <a:cs typeface="TH Fah kwang" pitchFamily="2" charset="-34"/>
              </a:rPr>
            </a:br>
            <a:endParaRPr lang="th-TH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87EE0F-8799-42E6-8928-0D742C999CD9}"/>
              </a:ext>
            </a:extLst>
          </p:cNvPr>
          <p:cNvSpPr txBox="1"/>
          <p:nvPr/>
        </p:nvSpPr>
        <p:spPr>
          <a:xfrm>
            <a:off x="29050" y="15075"/>
            <a:ext cx="1216295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ข้อมูลกรณีผู้ให้บริการที่ได้รับความเสียหายฯ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จำแนกตามตำแหน่ง  ปีงบประมาณ 25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1-256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55B8FE-9725-46D5-BCAD-B2E6516ADA3E}"/>
              </a:ext>
            </a:extLst>
          </p:cNvPr>
          <p:cNvSpPr/>
          <p:nvPr/>
        </p:nvSpPr>
        <p:spPr>
          <a:xfrm>
            <a:off x="4647724" y="1421032"/>
            <a:ext cx="7253288" cy="13414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9EF1364-F7D8-4134-9045-767290DAE3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591219"/>
              </p:ext>
            </p:extLst>
          </p:nvPr>
        </p:nvGraphicFramePr>
        <p:xfrm>
          <a:off x="4690587" y="719403"/>
          <a:ext cx="7167563" cy="5981186"/>
        </p:xfrm>
        <a:graphic>
          <a:graphicData uri="http://schemas.openxmlformats.org/drawingml/2006/table">
            <a:tbl>
              <a:tblPr/>
              <a:tblGrid>
                <a:gridCol w="1993811">
                  <a:extLst>
                    <a:ext uri="{9D8B030D-6E8A-4147-A177-3AD203B41FA5}">
                      <a16:colId xmlns:a16="http://schemas.microsoft.com/office/drawing/2014/main" val="2238018495"/>
                    </a:ext>
                  </a:extLst>
                </a:gridCol>
                <a:gridCol w="1177384">
                  <a:extLst>
                    <a:ext uri="{9D8B030D-6E8A-4147-A177-3AD203B41FA5}">
                      <a16:colId xmlns:a16="http://schemas.microsoft.com/office/drawing/2014/main" val="2042251617"/>
                    </a:ext>
                  </a:extLst>
                </a:gridCol>
                <a:gridCol w="1141644">
                  <a:extLst>
                    <a:ext uri="{9D8B030D-6E8A-4147-A177-3AD203B41FA5}">
                      <a16:colId xmlns:a16="http://schemas.microsoft.com/office/drawing/2014/main" val="1508501462"/>
                    </a:ext>
                  </a:extLst>
                </a:gridCol>
                <a:gridCol w="959471">
                  <a:extLst>
                    <a:ext uri="{9D8B030D-6E8A-4147-A177-3AD203B41FA5}">
                      <a16:colId xmlns:a16="http://schemas.microsoft.com/office/drawing/2014/main" val="1908363070"/>
                    </a:ext>
                  </a:extLst>
                </a:gridCol>
                <a:gridCol w="959471">
                  <a:extLst>
                    <a:ext uri="{9D8B030D-6E8A-4147-A177-3AD203B41FA5}">
                      <a16:colId xmlns:a16="http://schemas.microsoft.com/office/drawing/2014/main" val="2834097407"/>
                    </a:ext>
                  </a:extLst>
                </a:gridCol>
                <a:gridCol w="935782">
                  <a:extLst>
                    <a:ext uri="{9D8B030D-6E8A-4147-A177-3AD203B41FA5}">
                      <a16:colId xmlns:a16="http://schemas.microsoft.com/office/drawing/2014/main" val="3597547094"/>
                    </a:ext>
                  </a:extLst>
                </a:gridCol>
              </a:tblGrid>
              <a:tr h="3369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อาชีพ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070661"/>
                  </a:ext>
                </a:extLst>
              </a:tr>
              <a:tr h="336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91953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พยาบาล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29084"/>
                  </a:ext>
                </a:extLst>
              </a:tr>
              <a:tr h="31658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ผู้ช่วยเหลือคนไข้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340777"/>
                  </a:ext>
                </a:extLst>
              </a:tr>
              <a:tr h="317487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แพทย์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591962"/>
                  </a:ext>
                </a:extLst>
              </a:tr>
              <a:tr h="32827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พนักงานขับรถยนต์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776014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ผู้ช่วยพยาบาล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62947"/>
                  </a:ext>
                </a:extLst>
              </a:tr>
              <a:tr h="32245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พนักงานและคนงาน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486618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 ๆ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025134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เจ้าพนักงาน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235160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พนักงานบริการ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8921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พนักงานเปล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176965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นักวิชาการ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791784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เภสัชกร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504878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ทันตแพทย์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987393"/>
                  </a:ext>
                </a:extLst>
              </a:tr>
              <a:tr h="31658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นักกายภาพบำบัด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726539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อสม.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967589"/>
                  </a:ext>
                </a:extLst>
              </a:tr>
              <a:tr h="33690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110423"/>
                  </a:ext>
                </a:extLst>
              </a:tr>
            </a:tbl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A87974-B2E5-425F-AB3A-4A236427E5E6}"/>
              </a:ext>
            </a:extLst>
          </p:cNvPr>
          <p:cNvSpPr txBox="1">
            <a:spLocks/>
          </p:cNvSpPr>
          <p:nvPr/>
        </p:nvSpPr>
        <p:spPr>
          <a:xfrm>
            <a:off x="11729813" y="6362942"/>
            <a:ext cx="494048" cy="45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10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A23E329-7916-4253-BAFC-6A115E5B0B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645485"/>
              </p:ext>
            </p:extLst>
          </p:nvPr>
        </p:nvGraphicFramePr>
        <p:xfrm>
          <a:off x="-219075" y="719403"/>
          <a:ext cx="4791075" cy="5981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54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4A758E4-EDEB-4D81-8E94-799738D5A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799" t="16602" r="10642" b="5362"/>
          <a:stretch/>
        </p:blipFill>
        <p:spPr>
          <a:xfrm>
            <a:off x="305908" y="125742"/>
            <a:ext cx="11580184" cy="6606516"/>
          </a:xfrm>
          <a:ln>
            <a:solidFill>
              <a:schemeClr val="tx1"/>
            </a:solidFill>
          </a:ln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A03DEF2-FCE9-4D56-931D-F03DC0F6B9C8}"/>
              </a:ext>
            </a:extLst>
          </p:cNvPr>
          <p:cNvSpPr txBox="1">
            <a:spLocks/>
          </p:cNvSpPr>
          <p:nvPr/>
        </p:nvSpPr>
        <p:spPr>
          <a:xfrm>
            <a:off x="11470590" y="6361736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11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91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476943A-F0AE-43D6-87DF-B22A67A240E3}"/>
              </a:ext>
            </a:extLst>
          </p:cNvPr>
          <p:cNvSpPr txBox="1">
            <a:spLocks/>
          </p:cNvSpPr>
          <p:nvPr/>
        </p:nvSpPr>
        <p:spPr bwMode="white">
          <a:xfrm>
            <a:off x="0" y="5872"/>
            <a:ext cx="12192000" cy="908528"/>
          </a:xfrm>
          <a:prstGeom prst="rect">
            <a:avLst/>
          </a:prstGeom>
          <a:solidFill>
            <a:srgbClr val="E1FCFD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การจ่ายเงินช่วยเหลือเบื้องต้นกรณีผู้ให้บริการ</a:t>
            </a:r>
            <a:r>
              <a:rPr lang="th-TH" sz="3600" b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ที่ได้รับความเสียหาย ปีงบประมาณ 256</a:t>
            </a:r>
            <a:r>
              <a:rPr lang="en-US" sz="3600" b="1" kern="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3600" b="1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570AB7-A209-4FBE-A076-DCC3D63A8347}"/>
              </a:ext>
            </a:extLst>
          </p:cNvPr>
          <p:cNvSpPr txBox="1">
            <a:spLocks/>
          </p:cNvSpPr>
          <p:nvPr/>
        </p:nvSpPr>
        <p:spPr>
          <a:xfrm>
            <a:off x="11598926" y="6361736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12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4CEEE8DD-215F-4705-B31E-3F52A2D197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721967"/>
              </p:ext>
            </p:extLst>
          </p:nvPr>
        </p:nvGraphicFramePr>
        <p:xfrm>
          <a:off x="0" y="1001490"/>
          <a:ext cx="12191996" cy="5239633"/>
        </p:xfrm>
        <a:graphic>
          <a:graphicData uri="http://schemas.openxmlformats.org/drawingml/2006/table">
            <a:tbl>
              <a:tblPr/>
              <a:tblGrid>
                <a:gridCol w="1175657">
                  <a:extLst>
                    <a:ext uri="{9D8B030D-6E8A-4147-A177-3AD203B41FA5}">
                      <a16:colId xmlns:a16="http://schemas.microsoft.com/office/drawing/2014/main" val="650718286"/>
                    </a:ext>
                  </a:extLst>
                </a:gridCol>
                <a:gridCol w="493486">
                  <a:extLst>
                    <a:ext uri="{9D8B030D-6E8A-4147-A177-3AD203B41FA5}">
                      <a16:colId xmlns:a16="http://schemas.microsoft.com/office/drawing/2014/main" val="2403279811"/>
                    </a:ext>
                  </a:extLst>
                </a:gridCol>
                <a:gridCol w="720330">
                  <a:extLst>
                    <a:ext uri="{9D8B030D-6E8A-4147-A177-3AD203B41FA5}">
                      <a16:colId xmlns:a16="http://schemas.microsoft.com/office/drawing/2014/main" val="2810884894"/>
                    </a:ext>
                  </a:extLst>
                </a:gridCol>
                <a:gridCol w="469928">
                  <a:extLst>
                    <a:ext uri="{9D8B030D-6E8A-4147-A177-3AD203B41FA5}">
                      <a16:colId xmlns:a16="http://schemas.microsoft.com/office/drawing/2014/main" val="2126189033"/>
                    </a:ext>
                  </a:extLst>
                </a:gridCol>
                <a:gridCol w="798768">
                  <a:extLst>
                    <a:ext uri="{9D8B030D-6E8A-4147-A177-3AD203B41FA5}">
                      <a16:colId xmlns:a16="http://schemas.microsoft.com/office/drawing/2014/main" val="2845545854"/>
                    </a:ext>
                  </a:extLst>
                </a:gridCol>
                <a:gridCol w="473970">
                  <a:extLst>
                    <a:ext uri="{9D8B030D-6E8A-4147-A177-3AD203B41FA5}">
                      <a16:colId xmlns:a16="http://schemas.microsoft.com/office/drawing/2014/main" val="4088799733"/>
                    </a:ext>
                  </a:extLst>
                </a:gridCol>
                <a:gridCol w="774812">
                  <a:extLst>
                    <a:ext uri="{9D8B030D-6E8A-4147-A177-3AD203B41FA5}">
                      <a16:colId xmlns:a16="http://schemas.microsoft.com/office/drawing/2014/main" val="112465226"/>
                    </a:ext>
                  </a:extLst>
                </a:gridCol>
                <a:gridCol w="466289">
                  <a:extLst>
                    <a:ext uri="{9D8B030D-6E8A-4147-A177-3AD203B41FA5}">
                      <a16:colId xmlns:a16="http://schemas.microsoft.com/office/drawing/2014/main" val="3062336409"/>
                    </a:ext>
                  </a:extLst>
                </a:gridCol>
                <a:gridCol w="817667">
                  <a:extLst>
                    <a:ext uri="{9D8B030D-6E8A-4147-A177-3AD203B41FA5}">
                      <a16:colId xmlns:a16="http://schemas.microsoft.com/office/drawing/2014/main" val="884229010"/>
                    </a:ext>
                  </a:extLst>
                </a:gridCol>
                <a:gridCol w="456945">
                  <a:extLst>
                    <a:ext uri="{9D8B030D-6E8A-4147-A177-3AD203B41FA5}">
                      <a16:colId xmlns:a16="http://schemas.microsoft.com/office/drawing/2014/main" val="3243233983"/>
                    </a:ext>
                  </a:extLst>
                </a:gridCol>
                <a:gridCol w="580300">
                  <a:extLst>
                    <a:ext uri="{9D8B030D-6E8A-4147-A177-3AD203B41FA5}">
                      <a16:colId xmlns:a16="http://schemas.microsoft.com/office/drawing/2014/main" val="3415025373"/>
                    </a:ext>
                  </a:extLst>
                </a:gridCol>
                <a:gridCol w="437476">
                  <a:extLst>
                    <a:ext uri="{9D8B030D-6E8A-4147-A177-3AD203B41FA5}">
                      <a16:colId xmlns:a16="http://schemas.microsoft.com/office/drawing/2014/main" val="3727081570"/>
                    </a:ext>
                  </a:extLst>
                </a:gridCol>
                <a:gridCol w="723125">
                  <a:extLst>
                    <a:ext uri="{9D8B030D-6E8A-4147-A177-3AD203B41FA5}">
                      <a16:colId xmlns:a16="http://schemas.microsoft.com/office/drawing/2014/main" val="2700757550"/>
                    </a:ext>
                  </a:extLst>
                </a:gridCol>
                <a:gridCol w="580300">
                  <a:extLst>
                    <a:ext uri="{9D8B030D-6E8A-4147-A177-3AD203B41FA5}">
                      <a16:colId xmlns:a16="http://schemas.microsoft.com/office/drawing/2014/main" val="10722375"/>
                    </a:ext>
                  </a:extLst>
                </a:gridCol>
                <a:gridCol w="580300">
                  <a:extLst>
                    <a:ext uri="{9D8B030D-6E8A-4147-A177-3AD203B41FA5}">
                      <a16:colId xmlns:a16="http://schemas.microsoft.com/office/drawing/2014/main" val="3770993882"/>
                    </a:ext>
                  </a:extLst>
                </a:gridCol>
                <a:gridCol w="538076">
                  <a:extLst>
                    <a:ext uri="{9D8B030D-6E8A-4147-A177-3AD203B41FA5}">
                      <a16:colId xmlns:a16="http://schemas.microsoft.com/office/drawing/2014/main" val="2564390698"/>
                    </a:ext>
                  </a:extLst>
                </a:gridCol>
                <a:gridCol w="660782">
                  <a:extLst>
                    <a:ext uri="{9D8B030D-6E8A-4147-A177-3AD203B41FA5}">
                      <a16:colId xmlns:a16="http://schemas.microsoft.com/office/drawing/2014/main" val="1393260651"/>
                    </a:ext>
                  </a:extLst>
                </a:gridCol>
                <a:gridCol w="653214">
                  <a:extLst>
                    <a:ext uri="{9D8B030D-6E8A-4147-A177-3AD203B41FA5}">
                      <a16:colId xmlns:a16="http://schemas.microsoft.com/office/drawing/2014/main" val="578372786"/>
                    </a:ext>
                  </a:extLst>
                </a:gridCol>
                <a:gridCol w="790571">
                  <a:extLst>
                    <a:ext uri="{9D8B030D-6E8A-4147-A177-3AD203B41FA5}">
                      <a16:colId xmlns:a16="http://schemas.microsoft.com/office/drawing/2014/main" val="2473881932"/>
                    </a:ext>
                  </a:extLst>
                </a:gridCol>
              </a:tblGrid>
              <a:tr h="6062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จังหวัด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เจ็บป่วยจาก</a:t>
                      </a:r>
                      <a:b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การให้บริการ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ติดเชื้อโควิด-19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ติดเชื้อวัณโรค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ติด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เชื้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อสุกอีใส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ถูกเข็มตำ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ถูก</a:t>
                      </a:r>
                      <a:b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ผู้ป่วยกระทำ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สัมผัสสารคัดหลั่ง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อุบัติเหตุจราจร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รวม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08572"/>
                  </a:ext>
                </a:extLst>
              </a:tr>
              <a:tr h="60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b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b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b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ราย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จำนวนเงิน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736982"/>
                  </a:ext>
                </a:extLst>
              </a:tr>
              <a:tr h="45539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เพชรบุรี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40,000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122,000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162,000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61499"/>
                  </a:ext>
                </a:extLst>
              </a:tr>
              <a:tr h="46916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กาญจนบุรี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209,000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252,000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94653"/>
                  </a:ext>
                </a:extLst>
              </a:tr>
              <a:tr h="46916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นครปฐม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37,000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87,000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26356"/>
                  </a:ext>
                </a:extLst>
              </a:tr>
              <a:tr h="46916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ประจวบคีรีขันธ์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974629"/>
                  </a:ext>
                </a:extLst>
              </a:tr>
              <a:tr h="46916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ราชบุรี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345,000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373,000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719135"/>
                  </a:ext>
                </a:extLst>
              </a:tr>
              <a:tr h="46916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สมุทรสาคร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ยกคำร้อ</a:t>
                      </a:r>
                      <a:r>
                        <a:rPr lang="th-TH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75,000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75,000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53498"/>
                  </a:ext>
                </a:extLst>
              </a:tr>
              <a:tr h="46916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สุพรรณบุรี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31,000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240,000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271,000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21025"/>
                  </a:ext>
                </a:extLst>
              </a:tr>
              <a:tr h="46916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รวม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608,000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295,000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17,000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268,000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1,241,000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348395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CA19414-CB5D-4383-A677-EF2934E2983E}"/>
              </a:ext>
            </a:extLst>
          </p:cNvPr>
          <p:cNvSpPr/>
          <p:nvPr/>
        </p:nvSpPr>
        <p:spPr>
          <a:xfrm>
            <a:off x="2336801" y="904493"/>
            <a:ext cx="1335314" cy="5156350"/>
          </a:xfrm>
          <a:prstGeom prst="roundRect">
            <a:avLst/>
          </a:prstGeom>
          <a:noFill/>
          <a:ln w="38100">
            <a:solidFill>
              <a:srgbClr val="FF33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507319-C395-4C58-98C5-3B545735183A}"/>
              </a:ext>
            </a:extLst>
          </p:cNvPr>
          <p:cNvSpPr txBox="1"/>
          <p:nvPr/>
        </p:nvSpPr>
        <p:spPr>
          <a:xfrm>
            <a:off x="609599" y="6254974"/>
            <a:ext cx="1136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u="sng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การจ่ายเงินกรณี </a:t>
            </a:r>
            <a:r>
              <a:rPr lang="en-US" sz="2400" b="1" u="sng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Covid</a:t>
            </a:r>
            <a:r>
              <a:rPr lang="th-TH" sz="2400" b="1" u="sng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u="sng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19 </a:t>
            </a:r>
            <a:r>
              <a:rPr lang="th-TH" sz="2400" b="1" u="sng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Min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(ต่ำสุด)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= 5,000 /Max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(สูงสุด)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= 23,000 / Mean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(ค่าเฉลี่ย)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13,217 / Mode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(ฐานนิยม)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=15,000 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39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D869-F20A-4405-9076-CEE0633B4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700" y="423184"/>
            <a:ext cx="6070600" cy="955674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 อปสข.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9F61B-72DE-45ED-9FBB-9E9BEF4A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748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เพื่อโปรดทราบผลการพิจารณาวินิจฉัยคำร้องขอรับเงินช่วยเหลือเบื้องต้น กรณีผู้ให้บริการได้รับความเสียหาย สำนักงานหลักประกันสุขภาพแห่งชาติ เขต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ราชบุรี</a:t>
            </a:r>
          </a:p>
          <a:p>
            <a:pPr marL="0" indent="0">
              <a:buNone/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486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355F-71B8-42A0-BFEB-1BC7465A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9809" y="285236"/>
            <a:ext cx="7133492" cy="791601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หลักการเบื้องต้นในการยื่นคำร้อง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C4BFB3-986C-4709-833B-48196107EC00}"/>
              </a:ext>
            </a:extLst>
          </p:cNvPr>
          <p:cNvSpPr txBox="1"/>
          <p:nvPr/>
        </p:nvSpPr>
        <p:spPr>
          <a:xfrm>
            <a:off x="1012874" y="1463041"/>
            <a:ext cx="4642340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</a:t>
            </a:r>
            <a:r>
              <a:rPr lang="th-TH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ผู้ให้บริการ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เกิดความเสียหายจาก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ผู้ป่วยสิทธิหลักประกันสุขภาพแห่งชาติ 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และสิทธิองค์กรปกครองส่วนท้องถิ่น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68CC6D-CEDD-450E-9F11-825FCF31011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334044" y="2848036"/>
            <a:ext cx="0" cy="1301933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FB4B102-A0BF-43AF-8BEE-38A8A0FCB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912" y="4253918"/>
            <a:ext cx="1938263" cy="19382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FB1C47-A93A-4366-81F8-48DB4F839F77}"/>
              </a:ext>
            </a:extLst>
          </p:cNvPr>
          <p:cNvSpPr txBox="1"/>
          <p:nvPr/>
        </p:nvSpPr>
        <p:spPr>
          <a:xfrm>
            <a:off x="6436555" y="1521620"/>
            <a:ext cx="4644000" cy="1286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tIns="180000" bIns="180000" rtlCol="0" anchor="ctr" anchorCtr="0">
            <a:spAutoFit/>
          </a:bodyPr>
          <a:lstStyle/>
          <a:p>
            <a:pPr algn="ctr"/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</a:t>
            </a:r>
            <a:r>
              <a:rPr lang="th-TH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ผู้ให้บริการ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เกิดความเสียหายจากผู้ป่วยสิทธิจ่ายตรงฯ และสิทธิอื่นๆ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ACFB6B-F3CF-44B8-B8A4-7735E6A11FA7}"/>
              </a:ext>
            </a:extLst>
          </p:cNvPr>
          <p:cNvCxnSpPr>
            <a:cxnSpLocks/>
          </p:cNvCxnSpPr>
          <p:nvPr/>
        </p:nvCxnSpPr>
        <p:spPr>
          <a:xfrm>
            <a:off x="8758555" y="2877064"/>
            <a:ext cx="0" cy="13019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68E7C02E-7374-4E4D-A788-B3A898A74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338" y="4210376"/>
            <a:ext cx="2190750" cy="219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4F1EB23-04F2-4A14-A50F-E7BC564EC3AE}"/>
              </a:ext>
            </a:extLst>
          </p:cNvPr>
          <p:cNvSpPr txBox="1">
            <a:spLocks/>
          </p:cNvSpPr>
          <p:nvPr/>
        </p:nvSpPr>
        <p:spPr>
          <a:xfrm>
            <a:off x="11278086" y="6361736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2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71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4629" y="2166425"/>
            <a:ext cx="9144000" cy="1534718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 anchor="ctr" anchorCtr="0"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กรอบการพิจารณาจ่ายเงินช่วยเหลือ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กรณีความเสียหายที่พบบ่อย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6B5EB12-A0AA-4C06-8324-A9EE979C4C76}"/>
              </a:ext>
            </a:extLst>
          </p:cNvPr>
          <p:cNvSpPr txBox="1">
            <a:spLocks/>
          </p:cNvSpPr>
          <p:nvPr/>
        </p:nvSpPr>
        <p:spPr>
          <a:xfrm>
            <a:off x="11278086" y="6361736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3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991544" y="21960"/>
            <a:ext cx="9808624" cy="523220"/>
          </a:xfrm>
          <a:prstGeom prst="rect">
            <a:avLst/>
          </a:prstGeom>
          <a:solidFill>
            <a:srgbClr val="CCFF33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1813" indent="-531813" algn="ctr" defTabSz="912813"/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กรณีติดเชื้อวัณโรค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552213"/>
              </p:ext>
            </p:extLst>
          </p:nvPr>
        </p:nvGraphicFramePr>
        <p:xfrm>
          <a:off x="1659988" y="574856"/>
          <a:ext cx="10474777" cy="6245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131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ความเสียหาย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ข้อมูลประกอบการพิจารณา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กรอบจำนวนเงิน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3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กรณีตรวจสุขภาพประจำปี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3400" lvl="0" indent="-533400"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กรณีตรวจสุขภาพประจำปีพบรอยโรค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จ่ายไม่เกิน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293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พบรอยโรคไม่พบเชื้อชัดเจน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จ่ายไม่เกิน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4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พบรอยโรค พบเชื้อชัดเจน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3400" lvl="0" indent="-533400"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มีผลตรวจเสมหะเพาะเชื้อ โดยพิจารณาจากความ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533400" lvl="0" indent="-533400"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รุนแรงของเชื้อที่ตรวจพบและความรุนแรงของโรค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15,000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32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มีอาการข้างเคียงหลังรับประทานยาต้านวัณโรค หรือมีอาการแพ้ยา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ให้จ่ายเงินช่วยเหลือเพิ่มตามอาการข้างเคียง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.1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อาการข้างเคียงเล็กน้อย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.2 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อาการข้างเคียงปานกลาง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.3 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อาการข้างเคียงที่รุนแรง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932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มีภาวะแทรกซ้อนอื่น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เช่น มีน้ำในช่องเยื่อหุ้มปอด ฝีในปอด วัณโรคต่อมน้ำเหลือง  เป็นต้น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ให้จ่ายเงินช่วยเหลือเพิ่มอีกตามภาวะแทรกซ้อนที่เกิดขึ้น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.1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อาการแทรกซ้อนเล็กน้อย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.2 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อาการแทรกซ้อนปานกลาง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 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.3 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อาการแทรกซ้อนที่รุนแรง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50,000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932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ใช้ระยะเวลาในการรักษานาน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ให้จ่ายเงินช่วยเหลือเพิ่มอีก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.1 มากกว่า 6 – 12 เดือน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จ่ายเพิ่มอีก 5,000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932">
                <a:tc vMerge="1"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.2 มากกว่า 12 เดือนขึ้นไป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จ่ายเพิ่มอีก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,000 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Left-Up Arrow 3"/>
          <p:cNvSpPr/>
          <p:nvPr/>
        </p:nvSpPr>
        <p:spPr>
          <a:xfrm flipH="1" flipV="1">
            <a:off x="690382" y="1465712"/>
            <a:ext cx="712607" cy="5188766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ight Arrow 4"/>
          <p:cNvSpPr/>
          <p:nvPr/>
        </p:nvSpPr>
        <p:spPr>
          <a:xfrm flipV="1">
            <a:off x="764601" y="6331498"/>
            <a:ext cx="598724" cy="3568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ight Arrow 11"/>
          <p:cNvSpPr/>
          <p:nvPr/>
        </p:nvSpPr>
        <p:spPr>
          <a:xfrm flipV="1">
            <a:off x="774293" y="3182533"/>
            <a:ext cx="493982" cy="3851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Right Arrow 12"/>
          <p:cNvSpPr/>
          <p:nvPr/>
        </p:nvSpPr>
        <p:spPr>
          <a:xfrm flipV="1">
            <a:off x="760225" y="5080558"/>
            <a:ext cx="479979" cy="3851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Left-Up Arrow 13"/>
          <p:cNvSpPr/>
          <p:nvPr/>
        </p:nvSpPr>
        <p:spPr>
          <a:xfrm flipH="1" flipV="1">
            <a:off x="1248012" y="2113784"/>
            <a:ext cx="437696" cy="4163988"/>
          </a:xfrm>
          <a:prstGeom prst="lef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 flipV="1">
            <a:off x="1440160" y="3404366"/>
            <a:ext cx="263352" cy="1482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ight Arrow 15"/>
          <p:cNvSpPr/>
          <p:nvPr/>
        </p:nvSpPr>
        <p:spPr>
          <a:xfrm flipV="1">
            <a:off x="1412673" y="4685446"/>
            <a:ext cx="263352" cy="1482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ight Arrow 16"/>
          <p:cNvSpPr/>
          <p:nvPr/>
        </p:nvSpPr>
        <p:spPr>
          <a:xfrm flipV="1">
            <a:off x="1335189" y="6114732"/>
            <a:ext cx="355694" cy="1969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Left-Up Arrow 18"/>
          <p:cNvSpPr/>
          <p:nvPr/>
        </p:nvSpPr>
        <p:spPr>
          <a:xfrm flipH="1">
            <a:off x="-44965" y="1119740"/>
            <a:ext cx="628277" cy="5361272"/>
          </a:xfrm>
          <a:prstGeom prst="leftUpArrow">
            <a:avLst>
              <a:gd name="adj1" fmla="val 25000"/>
              <a:gd name="adj2" fmla="val 37707"/>
              <a:gd name="adj3" fmla="val 25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3" name="Right Arrow 22"/>
          <p:cNvSpPr/>
          <p:nvPr/>
        </p:nvSpPr>
        <p:spPr>
          <a:xfrm flipV="1">
            <a:off x="106965" y="4609469"/>
            <a:ext cx="633224" cy="41845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ight Arrow 23"/>
          <p:cNvSpPr/>
          <p:nvPr/>
        </p:nvSpPr>
        <p:spPr>
          <a:xfrm flipV="1">
            <a:off x="106965" y="2853357"/>
            <a:ext cx="590178" cy="38510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Right Arrow 23">
            <a:extLst>
              <a:ext uri="{FF2B5EF4-FFF2-40B4-BE49-F238E27FC236}">
                <a16:creationId xmlns:a16="http://schemas.microsoft.com/office/drawing/2014/main" id="{AB752D06-25D9-4044-B7A5-36DD985B0BB5}"/>
              </a:ext>
            </a:extLst>
          </p:cNvPr>
          <p:cNvSpPr/>
          <p:nvPr/>
        </p:nvSpPr>
        <p:spPr>
          <a:xfrm flipV="1">
            <a:off x="106965" y="1013363"/>
            <a:ext cx="1519712" cy="41845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77525A3-AD7F-4386-A16E-6139D6E9EC74}"/>
              </a:ext>
            </a:extLst>
          </p:cNvPr>
          <p:cNvSpPr txBox="1">
            <a:spLocks/>
          </p:cNvSpPr>
          <p:nvPr/>
        </p:nvSpPr>
        <p:spPr>
          <a:xfrm>
            <a:off x="11278086" y="6361736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4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48140" y="44624"/>
            <a:ext cx="1105231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CC00CC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600" b="1" dirty="0">
                <a:solidFill>
                  <a:schemeClr val="tx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เข็มตำหรือสัมผัสสารคัดหลั่ง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112124"/>
              </p:ext>
            </p:extLst>
          </p:nvPr>
        </p:nvGraphicFramePr>
        <p:xfrm>
          <a:off x="848140" y="690955"/>
          <a:ext cx="11052312" cy="5605728"/>
        </p:xfrm>
        <a:graphic>
          <a:graphicData uri="http://schemas.openxmlformats.org/drawingml/2006/table">
            <a:tbl>
              <a:tblPr firstRow="1" bandRow="1">
                <a:effectLst>
                  <a:outerShdw dist="50800" dir="7200000" algn="ctr" rotWithShape="0">
                    <a:srgbClr val="000000">
                      <a:alpha val="96000"/>
                    </a:srgbClr>
                  </a:outerShdw>
                </a:effectLst>
                <a:tableStyleId>{5C22544A-7EE6-4342-B048-85BDC9FD1C3A}</a:tableStyleId>
              </a:tblPr>
              <a:tblGrid>
                <a:gridCol w="61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4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172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ความเสียหาย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ข้อมูลประกอบการพิจารณา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กรอบจำนวนเงิน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042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เข็มตำหรือสัมผัสสารคัดหลั่ง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ผู้รับบริการ</a:t>
                      </a:r>
                      <a:r>
                        <a:rPr lang="th-TH" sz="2400" b="1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ไม่มี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ข้อมูลว่าติดเชื้อ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ไม่จ่ายเงินช่วยเหลือ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93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เข็มตำหรือสัมผัสสารคัดหลั่ง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ผู้รับบริการ</a:t>
                      </a:r>
                      <a:r>
                        <a:rPr lang="th-TH" sz="2400" b="1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ข้อมูลว่าติดเชื้อ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ในโรคที่รุนแรงและ </a:t>
                      </a:r>
                      <a:b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สามารถติดต่อได้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ให้จ่ายเงินไม่เกิน 10,000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บาท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992">
                <a:tc rowSpan="4"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มีอาการข้างเคียงหลังจากการรับประทานยาต้าน</a:t>
                      </a:r>
                      <a:r>
                        <a:rPr lang="th-TH" sz="2400" b="1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ไวรัส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HIV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ตามแพทย์สั่ง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ให้จ่ายเงินช่วยเหลือเพิ่มตามอาการข้างเคียง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ที่เกิดขึ้น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04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อาการข้างเคียงเล็กน้อย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1,000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 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6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3.2 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อาการข้างเคียงปานกลาง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 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04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 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อาการข้างเคียงที่รุนแรง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 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544">
                <a:tc rowSpan="4"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มีภาวะแทรกซ้อนอื่น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ให้จ่ายเงินช่วยเหลือเพิ่มอีกตามภาวะแทรกซ้อนที่เกิดขึ้น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04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อาการแทรกซ้อนเล็กน้อย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 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04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4.2 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อาการแทรกซ้อนปานกลาง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20,000 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042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bg1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solidFill>
                      <a:srgbClr val="1D09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4.3 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อาการแทรกซ้อนที่รุนแรง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20,000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50,000 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Left-Up Arrow 10"/>
          <p:cNvSpPr/>
          <p:nvPr/>
        </p:nvSpPr>
        <p:spPr>
          <a:xfrm flipH="1" flipV="1">
            <a:off x="49318" y="1357569"/>
            <a:ext cx="609014" cy="3512423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Right Arrow 11"/>
          <p:cNvSpPr/>
          <p:nvPr/>
        </p:nvSpPr>
        <p:spPr>
          <a:xfrm flipV="1">
            <a:off x="114868" y="3035013"/>
            <a:ext cx="503435" cy="21733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 flipV="1">
            <a:off x="114868" y="4652663"/>
            <a:ext cx="421576" cy="2173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Left-Up Arrow 14"/>
          <p:cNvSpPr/>
          <p:nvPr/>
        </p:nvSpPr>
        <p:spPr>
          <a:xfrm flipH="1" flipV="1">
            <a:off x="603202" y="1925773"/>
            <a:ext cx="263351" cy="4070734"/>
          </a:xfrm>
          <a:prstGeom prst="lef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ight Arrow 15"/>
          <p:cNvSpPr/>
          <p:nvPr/>
        </p:nvSpPr>
        <p:spPr>
          <a:xfrm flipV="1">
            <a:off x="685061" y="3356991"/>
            <a:ext cx="263352" cy="14401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ight Arrow 16"/>
          <p:cNvSpPr/>
          <p:nvPr/>
        </p:nvSpPr>
        <p:spPr>
          <a:xfrm flipV="1">
            <a:off x="699567" y="5852490"/>
            <a:ext cx="263352" cy="14401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E46B85E-42C9-45D8-95FB-6A39BDCF6452}"/>
              </a:ext>
            </a:extLst>
          </p:cNvPr>
          <p:cNvSpPr txBox="1">
            <a:spLocks/>
          </p:cNvSpPr>
          <p:nvPr/>
        </p:nvSpPr>
        <p:spPr>
          <a:xfrm>
            <a:off x="11278086" y="6361736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5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644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86198201"/>
              </p:ext>
            </p:extLst>
          </p:nvPr>
        </p:nvGraphicFramePr>
        <p:xfrm>
          <a:off x="818763" y="1232452"/>
          <a:ext cx="10554473" cy="5089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B6D6F8-BF84-458D-831C-1CC353620E3C}"/>
              </a:ext>
            </a:extLst>
          </p:cNvPr>
          <p:cNvSpPr txBox="1"/>
          <p:nvPr/>
        </p:nvSpPr>
        <p:spPr>
          <a:xfrm>
            <a:off x="818763" y="182263"/>
            <a:ext cx="10554473" cy="707886"/>
          </a:xfrm>
          <a:prstGeom prst="rect">
            <a:avLst/>
          </a:prstGeom>
          <a:solidFill>
            <a:srgbClr val="F4F40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912813"/>
            <a:r>
              <a:rPr kumimoji="1"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kumimoji="1"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kumimoji="1"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บาดเจ็บจากการกระทำของผู้ป่วยหรือเจ็บป่วยจากการให้บริการ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F47949A-17F9-4552-834A-FD20AE3E30D5}"/>
              </a:ext>
            </a:extLst>
          </p:cNvPr>
          <p:cNvSpPr txBox="1">
            <a:spLocks/>
          </p:cNvSpPr>
          <p:nvPr/>
        </p:nvSpPr>
        <p:spPr>
          <a:xfrm>
            <a:off x="11278086" y="6361736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6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3D7D-9791-43A8-BCE0-D05659FF1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CF078C5-D737-4651-8B50-B0394ABAF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121920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1813" indent="-531813" algn="ctr" defTabSz="912813"/>
            <a:r>
              <a:rPr lang="th-TH" sz="4000" b="1" dirty="0">
                <a:solidFill>
                  <a:schemeClr val="tx2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4.กรณีติดเชื้อโควิด 19</a:t>
            </a:r>
            <a:r>
              <a:rPr lang="en-US" sz="4000" b="1" dirty="0">
                <a:solidFill>
                  <a:schemeClr val="tx2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 </a:t>
            </a:r>
            <a:r>
              <a:rPr lang="th-TH" sz="4000" b="1" dirty="0">
                <a:solidFill>
                  <a:schemeClr val="tx2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(เริ่ม สค.</a:t>
            </a:r>
            <a:r>
              <a:rPr lang="en-US" sz="4000" b="1" dirty="0">
                <a:solidFill>
                  <a:schemeClr val="tx2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64)</a:t>
            </a:r>
            <a:endParaRPr lang="th-TH" sz="4000" b="1" dirty="0">
              <a:solidFill>
                <a:schemeClr val="tx2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1A76BA6-025C-4F00-B5F8-378FC5578E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7" r="22326"/>
          <a:stretch/>
        </p:blipFill>
        <p:spPr>
          <a:xfrm flipH="1">
            <a:off x="67212" y="680502"/>
            <a:ext cx="1296144" cy="6177498"/>
          </a:xfrm>
          <a:prstGeom prst="rect">
            <a:avLst/>
          </a:pr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9D4A4C7D-9B6F-46B7-8EA5-D821228943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74400" y="221893"/>
            <a:ext cx="1016000" cy="304800"/>
          </a:xfrm>
        </p:spPr>
        <p:txBody>
          <a:bodyPr/>
          <a:lstStyle/>
          <a:p>
            <a:pPr algn="ctr"/>
            <a:fld id="{61DCBBE1-314B-45E7-A14D-E54A756E973C}" type="slidenum">
              <a:rPr lang="th-TH" smtClean="0">
                <a:solidFill>
                  <a:srgbClr val="5E508C"/>
                </a:solidFill>
              </a:rPr>
              <a:pPr algn="ctr"/>
              <a:t>7</a:t>
            </a:fld>
            <a:endParaRPr lang="th-TH" dirty="0">
              <a:solidFill>
                <a:srgbClr val="5E508C"/>
              </a:solidFill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36D083F-11A0-4823-864F-F295F2FA5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7" name="Table 5">
            <a:extLst>
              <a:ext uri="{FF2B5EF4-FFF2-40B4-BE49-F238E27FC236}">
                <a16:creationId xmlns:a16="http://schemas.microsoft.com/office/drawing/2014/main" id="{AE03BC18-A151-4944-8445-DDBFA5DD48CE}"/>
              </a:ext>
            </a:extLst>
          </p:cNvPr>
          <p:cNvGraphicFramePr>
            <a:graphicFrameLocks/>
          </p:cNvGraphicFramePr>
          <p:nvPr/>
        </p:nvGraphicFramePr>
        <p:xfrm>
          <a:off x="1384464" y="664993"/>
          <a:ext cx="10807535" cy="6360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895">
                  <a:extLst>
                    <a:ext uri="{9D8B030D-6E8A-4147-A177-3AD203B41FA5}">
                      <a16:colId xmlns:a16="http://schemas.microsoft.com/office/drawing/2014/main" val="2586976497"/>
                    </a:ext>
                  </a:extLst>
                </a:gridCol>
                <a:gridCol w="2544987">
                  <a:extLst>
                    <a:ext uri="{9D8B030D-6E8A-4147-A177-3AD203B41FA5}">
                      <a16:colId xmlns:a16="http://schemas.microsoft.com/office/drawing/2014/main" val="1603460091"/>
                    </a:ext>
                  </a:extLst>
                </a:gridCol>
                <a:gridCol w="4724965">
                  <a:extLst>
                    <a:ext uri="{9D8B030D-6E8A-4147-A177-3AD203B41FA5}">
                      <a16:colId xmlns:a16="http://schemas.microsoft.com/office/drawing/2014/main" val="1317020528"/>
                    </a:ext>
                  </a:extLst>
                </a:gridCol>
                <a:gridCol w="2885688">
                  <a:extLst>
                    <a:ext uri="{9D8B030D-6E8A-4147-A177-3AD203B41FA5}">
                      <a16:colId xmlns:a16="http://schemas.microsoft.com/office/drawing/2014/main" val="606675210"/>
                    </a:ext>
                  </a:extLst>
                </a:gridCol>
              </a:tblGrid>
              <a:tr h="465134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ข้อ</a:t>
                      </a:r>
                      <a:endParaRPr lang="th-TH" sz="2400" b="1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ความเสียหาย</a:t>
                      </a:r>
                      <a:endParaRPr lang="th-TH" sz="2400" b="1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ข้อมูลประกอบการพิจารณา</a:t>
                      </a:r>
                      <a:endParaRPr lang="th-TH" sz="2400" b="1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กรอบจำนวนเงิน</a:t>
                      </a:r>
                      <a:endParaRPr lang="th-TH" sz="2400" b="1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013140"/>
                  </a:ext>
                </a:extLst>
              </a:tr>
              <a:tr h="6511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1</a:t>
                      </a:r>
                      <a:endParaRPr lang="th-TH" sz="2000" b="1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พบเชื้อไม่มีอาการหรือมีอาการเล็กน้อย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3400" lvl="0" indent="-533400" algn="l"/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กักตัวในโรงพยาบาลหรือโรงพยาบาลสนาม </a:t>
                      </a:r>
                      <a:endParaRPr lang="en-US" sz="1800" b="1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  <a:p>
                      <a:pPr marL="533400" lvl="0" indent="-533400" algn="l"/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หรือ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HI</a:t>
                      </a: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หรือ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CI</a:t>
                      </a: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(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1 – 14 </a:t>
                      </a: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วัน)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จ่าย 10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,000  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675237"/>
                  </a:ext>
                </a:extLst>
              </a:tr>
              <a:tr h="403116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อาการรุนแรงของโรค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ให้จ่ายเงินช่วยเหลือเพิ่มตามอาการ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จ่ายเพิ่ม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785919"/>
                  </a:ext>
                </a:extLst>
              </a:tr>
              <a:tr h="930268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2.1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อาการปานกลาง </a:t>
                      </a:r>
                      <a:r>
                        <a:rPr lang="en-US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: </a:t>
                      </a:r>
                      <a:endParaRPr lang="th-TH" sz="1800" b="1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  <a:p>
                      <a:pPr algn="l"/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    </a:t>
                      </a:r>
                      <a:r>
                        <a:rPr lang="en-US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A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มีการให้ยา</a:t>
                      </a:r>
                      <a:r>
                        <a:rPr lang="en-US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favipiravir </a:t>
                      </a:r>
                      <a:endParaRPr lang="th-TH" sz="1800" b="1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  <a:p>
                      <a:pPr algn="l"/>
                      <a:r>
                        <a:rPr lang="en-US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    B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เข้าห้อง </a:t>
                      </a:r>
                      <a:r>
                        <a:rPr lang="en-US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AIIR</a:t>
                      </a: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ตั้งแต่ 5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,00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0  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-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20,000  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02152"/>
                  </a:ext>
                </a:extLst>
              </a:tr>
              <a:tr h="884649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2.2 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อาการรุนแรงมาก</a:t>
                      </a:r>
                    </a:p>
                    <a:p>
                      <a:pPr algn="l"/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    </a:t>
                      </a:r>
                      <a:r>
                        <a:rPr lang="en-US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A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มีการใช้ </a:t>
                      </a:r>
                      <a:r>
                        <a:rPr lang="en-US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high flow</a:t>
                      </a:r>
                      <a:r>
                        <a:rPr lang="th-TH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</a:t>
                      </a:r>
                    </a:p>
                    <a:p>
                      <a:pPr algn="l"/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   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B</a:t>
                      </a: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Respirator</a:t>
                      </a: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ตั้งแต่ 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20,00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1  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-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5</a:t>
                      </a: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0</a:t>
                      </a:r>
                      <a:r>
                        <a:rPr lang="en-US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,000  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บาท </a:t>
                      </a:r>
                      <a:b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</a:br>
                      <a:endParaRPr lang="th-TH" sz="1800" b="1" dirty="0">
                        <a:solidFill>
                          <a:srgbClr val="FF0000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37795"/>
                  </a:ext>
                </a:extLst>
              </a:tr>
              <a:tr h="474305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ผลข้างจากการรับประทานยา หรือจากการรักษา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ให้จ่ายเงินช่วยเหลือเพิ่มอีกตามภาวะแทรกซ้อนที่เกิดขึ้น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จ่ายเพิ่ม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797352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3</a:t>
                      </a:r>
                      <a:r>
                        <a:rPr lang="th-TH" sz="1800" b="1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.1</a:t>
                      </a:r>
                      <a:r>
                        <a:rPr lang="th-TH" sz="1800" b="1" baseline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อาการแทรกซ้อนเล็กน้อย</a:t>
                      </a: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ตั้งแต่ 1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,000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 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-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5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,000  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บาท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499677"/>
                  </a:ext>
                </a:extLst>
              </a:tr>
              <a:tr h="403116">
                <a:tc vMerge="1"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3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.2 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อาการแทรกซ้อนปานกลาง</a:t>
                      </a: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ตั้งแต่ 5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,001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 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-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1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0,000  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869637"/>
                  </a:ext>
                </a:extLst>
              </a:tr>
              <a:tr h="403116">
                <a:tc vMerge="1"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3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.3 </a:t>
                      </a:r>
                      <a:r>
                        <a:rPr lang="th-TH" sz="1800" b="1" baseline="0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อาการแทรกซ้อนมากอาจเป็นอันตรายถึงชีวิต</a:t>
                      </a: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ตั้งแต่ 1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0,001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 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-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 20</a:t>
                      </a:r>
                      <a:r>
                        <a:rPr lang="en-US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,000 </a:t>
                      </a: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บาท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24923"/>
                  </a:ext>
                </a:extLst>
              </a:tr>
              <a:tr h="377275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4</a:t>
                      </a:r>
                      <a:endParaRPr lang="th-TH" sz="2000" b="1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th-TH" sz="1800" b="1" dirty="0">
                          <a:solidFill>
                            <a:schemeClr val="tx2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ใช้ระยะเวลาในการนอนโรงพยาบาล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ให้จ่ายเงินช่วยเหลือเพิ่มอีก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จ่ายเพิ่ม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243640"/>
                  </a:ext>
                </a:extLst>
              </a:tr>
              <a:tr h="377275">
                <a:tc vMerge="1">
                  <a:txBody>
                    <a:bodyPr/>
                    <a:lstStyle/>
                    <a:p>
                      <a:pPr algn="ctr"/>
                      <a:endParaRPr lang="th-TH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ให้จ่ายเงินช่วยเหลือเพิ่มขึ้นตั้งแต่วันที่ 15 เป็นต้นไป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จ่ายเพิ่มอีก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TH Fah kwang" panose="02000506000000020004" pitchFamily="2" charset="-34"/>
                          <a:cs typeface="TH Fah kwang" panose="02000506000000020004" pitchFamily="2" charset="-34"/>
                        </a:rPr>
                        <a:t>วันละ 500 บาท</a:t>
                      </a: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57177"/>
                  </a:ext>
                </a:extLst>
              </a:tr>
              <a:tr h="377275">
                <a:tc vMerge="1">
                  <a:txBody>
                    <a:bodyPr/>
                    <a:lstStyle/>
                    <a:p>
                      <a:endParaRPr lang="th-TH" dirty="0">
                        <a:solidFill>
                          <a:schemeClr val="tx2"/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TH Fah kwang" panose="02000506000000020004" pitchFamily="2" charset="-34"/>
                        <a:cs typeface="TH Fah kwang" panose="02000506000000020004" pitchFamily="2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54397"/>
                  </a:ext>
                </a:extLst>
              </a:tr>
            </a:tbl>
          </a:graphicData>
        </a:graphic>
      </p:graphicFrame>
      <p:sp>
        <p:nvSpPr>
          <p:cNvPr id="18" name="Left-Up Arrow 13">
            <a:extLst>
              <a:ext uri="{FF2B5EF4-FFF2-40B4-BE49-F238E27FC236}">
                <a16:creationId xmlns:a16="http://schemas.microsoft.com/office/drawing/2014/main" id="{735C2CE4-9531-494D-9099-1DEFF45C1698}"/>
              </a:ext>
            </a:extLst>
          </p:cNvPr>
          <p:cNvSpPr/>
          <p:nvPr/>
        </p:nvSpPr>
        <p:spPr>
          <a:xfrm flipH="1" flipV="1">
            <a:off x="1199456" y="1280219"/>
            <a:ext cx="417528" cy="5044379"/>
          </a:xfrm>
          <a:prstGeom prst="lef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ight Arrow 14">
            <a:extLst>
              <a:ext uri="{FF2B5EF4-FFF2-40B4-BE49-F238E27FC236}">
                <a16:creationId xmlns:a16="http://schemas.microsoft.com/office/drawing/2014/main" id="{3AABDB86-C261-46E9-ACFA-8116C2EB46AB}"/>
              </a:ext>
            </a:extLst>
          </p:cNvPr>
          <p:cNvSpPr/>
          <p:nvPr/>
        </p:nvSpPr>
        <p:spPr>
          <a:xfrm flipV="1">
            <a:off x="1343472" y="3207414"/>
            <a:ext cx="263352" cy="1482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ight Arrow 15">
            <a:extLst>
              <a:ext uri="{FF2B5EF4-FFF2-40B4-BE49-F238E27FC236}">
                <a16:creationId xmlns:a16="http://schemas.microsoft.com/office/drawing/2014/main" id="{223DD305-7588-4BC2-A61E-A82F6E0BFBAF}"/>
              </a:ext>
            </a:extLst>
          </p:cNvPr>
          <p:cNvSpPr/>
          <p:nvPr/>
        </p:nvSpPr>
        <p:spPr>
          <a:xfrm flipV="1">
            <a:off x="1343472" y="4488494"/>
            <a:ext cx="263352" cy="1482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16">
            <a:extLst>
              <a:ext uri="{FF2B5EF4-FFF2-40B4-BE49-F238E27FC236}">
                <a16:creationId xmlns:a16="http://schemas.microsoft.com/office/drawing/2014/main" id="{B11791F3-7F57-47DC-8D09-BDC222FF433B}"/>
              </a:ext>
            </a:extLst>
          </p:cNvPr>
          <p:cNvSpPr/>
          <p:nvPr/>
        </p:nvSpPr>
        <p:spPr>
          <a:xfrm flipV="1">
            <a:off x="1271464" y="6161114"/>
            <a:ext cx="263352" cy="14820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CBEF1A-7BFD-4F31-91F5-EB32910DEDE0}"/>
              </a:ext>
            </a:extLst>
          </p:cNvPr>
          <p:cNvSpPr txBox="1">
            <a:spLocks/>
          </p:cNvSpPr>
          <p:nvPr/>
        </p:nvSpPr>
        <p:spPr>
          <a:xfrm>
            <a:off x="11486632" y="6554240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7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78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8CA7-FBDC-4C73-9090-D2CA48618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13" y="1241797"/>
            <a:ext cx="10058400" cy="3566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7EBBE-05F1-4999-A333-F72969C03E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4E93A-9C50-4D0E-A6BD-64D7F654AF00}"/>
              </a:ext>
            </a:extLst>
          </p:cNvPr>
          <p:cNvSpPr txBox="1"/>
          <p:nvPr/>
        </p:nvSpPr>
        <p:spPr>
          <a:xfrm>
            <a:off x="0" y="44215"/>
            <a:ext cx="12097657" cy="1077218"/>
          </a:xfrm>
          <a:prstGeom prst="rect">
            <a:avLst/>
          </a:prstGeom>
          <a:solidFill>
            <a:srgbClr val="EFDFED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ข้อมูลกรณีผู้ให้บริการได้รับความเสียหาย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จำแนกรายจังหวัด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-2564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8FB95B4-4FC8-4E51-9FEB-62985184485F}"/>
              </a:ext>
            </a:extLst>
          </p:cNvPr>
          <p:cNvSpPr txBox="1">
            <a:spLocks/>
          </p:cNvSpPr>
          <p:nvPr/>
        </p:nvSpPr>
        <p:spPr>
          <a:xfrm>
            <a:off x="11449050" y="6362700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8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FE13F98-C0BC-4BAA-BC4C-BB8BD77EE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046265"/>
              </p:ext>
            </p:extLst>
          </p:nvPr>
        </p:nvGraphicFramePr>
        <p:xfrm>
          <a:off x="497305" y="1137475"/>
          <a:ext cx="11229474" cy="547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116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8CA7-FBDC-4C73-9090-D2CA48618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13" y="1241797"/>
            <a:ext cx="10058400" cy="35661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7EBBE-05F1-4999-A333-F72969C03E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CC02DA-DFEE-4331-A8ED-1FFD64C9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43D69-9403-497C-9A7F-87611C140F2A}" type="slidenum">
              <a:rPr lang="th-TH" smtClean="0"/>
              <a:t>9</a:t>
            </a:fld>
            <a:endParaRPr lang="th-T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4E93A-9C50-4D0E-A6BD-64D7F654AF00}"/>
              </a:ext>
            </a:extLst>
          </p:cNvPr>
          <p:cNvSpPr txBox="1"/>
          <p:nvPr/>
        </p:nvSpPr>
        <p:spPr>
          <a:xfrm>
            <a:off x="0" y="60257"/>
            <a:ext cx="12192000" cy="1077218"/>
          </a:xfrm>
          <a:prstGeom prst="rect">
            <a:avLst/>
          </a:prstGeom>
          <a:solidFill>
            <a:srgbClr val="EFDFED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ข้อมูลกรณีผู้ให้บริการได้รับความเสียหาย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จำแนกตามประเภทความเสียหาย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-2564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8FB95B4-4FC8-4E51-9FEB-62985184485F}"/>
              </a:ext>
            </a:extLst>
          </p:cNvPr>
          <p:cNvSpPr txBox="1">
            <a:spLocks/>
          </p:cNvSpPr>
          <p:nvPr/>
        </p:nvSpPr>
        <p:spPr>
          <a:xfrm>
            <a:off x="11449050" y="6362700"/>
            <a:ext cx="742950" cy="4962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5236DF-7C70-4355-B818-10B2F357A488}" type="slidenum">
              <a:rPr lang="en-US" sz="2400" b="1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pPr algn="ctr"/>
              <a:t>9</a:t>
            </a:fld>
            <a:endParaRPr lang="en-US" sz="24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48F095C-60D4-48BF-BCBD-9450FFC195E1}"/>
              </a:ext>
            </a:extLst>
          </p:cNvPr>
          <p:cNvSpPr/>
          <p:nvPr/>
        </p:nvSpPr>
        <p:spPr>
          <a:xfrm>
            <a:off x="344557" y="2080591"/>
            <a:ext cx="11264347" cy="13484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D0EDBD5-BA98-409B-A201-3581EDFE3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40177"/>
              </p:ext>
            </p:extLst>
          </p:nvPr>
        </p:nvGraphicFramePr>
        <p:xfrm>
          <a:off x="450574" y="1241797"/>
          <a:ext cx="10998476" cy="5555946"/>
        </p:xfrm>
        <a:graphic>
          <a:graphicData uri="http://schemas.openxmlformats.org/drawingml/2006/table">
            <a:tbl>
              <a:tblPr/>
              <a:tblGrid>
                <a:gridCol w="4895464">
                  <a:extLst>
                    <a:ext uri="{9D8B030D-6E8A-4147-A177-3AD203B41FA5}">
                      <a16:colId xmlns:a16="http://schemas.microsoft.com/office/drawing/2014/main" val="2100868853"/>
                    </a:ext>
                  </a:extLst>
                </a:gridCol>
                <a:gridCol w="1370729">
                  <a:extLst>
                    <a:ext uri="{9D8B030D-6E8A-4147-A177-3AD203B41FA5}">
                      <a16:colId xmlns:a16="http://schemas.microsoft.com/office/drawing/2014/main" val="2747487239"/>
                    </a:ext>
                  </a:extLst>
                </a:gridCol>
                <a:gridCol w="1305457">
                  <a:extLst>
                    <a:ext uri="{9D8B030D-6E8A-4147-A177-3AD203B41FA5}">
                      <a16:colId xmlns:a16="http://schemas.microsoft.com/office/drawing/2014/main" val="766306863"/>
                    </a:ext>
                  </a:extLst>
                </a:gridCol>
                <a:gridCol w="1109639">
                  <a:extLst>
                    <a:ext uri="{9D8B030D-6E8A-4147-A177-3AD203B41FA5}">
                      <a16:colId xmlns:a16="http://schemas.microsoft.com/office/drawing/2014/main" val="3784230204"/>
                    </a:ext>
                  </a:extLst>
                </a:gridCol>
                <a:gridCol w="1207548">
                  <a:extLst>
                    <a:ext uri="{9D8B030D-6E8A-4147-A177-3AD203B41FA5}">
                      <a16:colId xmlns:a16="http://schemas.microsoft.com/office/drawing/2014/main" val="3606778875"/>
                    </a:ext>
                  </a:extLst>
                </a:gridCol>
                <a:gridCol w="1109639">
                  <a:extLst>
                    <a:ext uri="{9D8B030D-6E8A-4147-A177-3AD203B41FA5}">
                      <a16:colId xmlns:a16="http://schemas.microsoft.com/office/drawing/2014/main" val="2287713031"/>
                    </a:ext>
                  </a:extLst>
                </a:gridCol>
              </a:tblGrid>
              <a:tr h="4459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ความเสียหาย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88346"/>
                  </a:ext>
                </a:extLst>
              </a:tr>
              <a:tr h="445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840565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ติดเชื้อวัณโรค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819976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ติดเชื้อโควิด-19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701794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บาดเจ็บจากการกระทำของผู้ป่วย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864727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เข็มตำหรือสัมผัสสารคัดหลั่ง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234414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อุบัติเหตุจราจร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672046"/>
                  </a:ext>
                </a:extLst>
              </a:tr>
              <a:tr h="650364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บาดเจ็บหรือเจ็บป่วยจากการให้บริการ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262720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บาดเจ็บจากการปฏิบัติงาน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113381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ติดเชื้อสุกอีใส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730784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l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บาดเจ็บหลังจากให้บริการ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868615"/>
                  </a:ext>
                </a:extLst>
              </a:tr>
              <a:tr h="44596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19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46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1455</Words>
  <Application>Microsoft Office PowerPoint</Application>
  <PresentationFormat>Widescreen</PresentationFormat>
  <Paragraphs>517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TH Fah kwang</vt:lpstr>
      <vt:lpstr>TH Niramit AS</vt:lpstr>
      <vt:lpstr>TH SarabunPSK</vt:lpstr>
      <vt:lpstr>Office Theme</vt:lpstr>
      <vt:lpstr>PowerPoint Presentation</vt:lpstr>
      <vt:lpstr>หลักการเบื้องต้นในการยื่นคำร้อง</vt:lpstr>
      <vt:lpstr>กรอบการพิจารณาจ่ายเงินช่วยเหลือ กรณีความเสียหายที่พบบ่อย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</vt:lpstr>
      <vt:lpstr>PowerPoint Presentation</vt:lpstr>
      <vt:lpstr>PowerPoint Presentation</vt:lpstr>
      <vt:lpstr>เสนอ อปสข.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nhso 121</dc:creator>
  <cp:lastModifiedBy>chattika maeprasart</cp:lastModifiedBy>
  <cp:revision>24</cp:revision>
  <cp:lastPrinted>2021-09-20T13:07:02Z</cp:lastPrinted>
  <dcterms:created xsi:type="dcterms:W3CDTF">2021-08-17T03:21:27Z</dcterms:created>
  <dcterms:modified xsi:type="dcterms:W3CDTF">2021-09-20T13:07:27Z</dcterms:modified>
</cp:coreProperties>
</file>